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sldIdLst>
    <p:sldId id="266" r:id="rId2"/>
    <p:sldId id="276" r:id="rId3"/>
    <p:sldId id="257" r:id="rId4"/>
    <p:sldId id="258" r:id="rId5"/>
    <p:sldId id="259" r:id="rId6"/>
    <p:sldId id="260" r:id="rId7"/>
    <p:sldId id="261" r:id="rId8"/>
    <p:sldId id="262" r:id="rId9"/>
    <p:sldId id="269" r:id="rId10"/>
    <p:sldId id="271" r:id="rId11"/>
    <p:sldId id="273" r:id="rId12"/>
    <p:sldId id="267" r:id="rId13"/>
    <p:sldId id="270" r:id="rId14"/>
    <p:sldId id="274" r:id="rId15"/>
    <p:sldId id="268" r:id="rId16"/>
    <p:sldId id="272" r:id="rId17"/>
    <p:sldId id="275" r:id="rId18"/>
  </p:sldIdLst>
  <p:sldSz cx="9144000" cy="6858000" type="screen4x3"/>
  <p:notesSz cx="6858000" cy="9144000"/>
  <p:defaultTextStyle>
    <a:defPPr>
      <a:defRPr lang="fa-IR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Schoolbook" panose="02040604050505020304" pitchFamily="18" charset="0"/>
        <a:ea typeface="+mn-ea"/>
        <a:cs typeface="Times New Roman" panose="02020603050405020304" pitchFamily="18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Schoolbook" panose="02040604050505020304" pitchFamily="18" charset="0"/>
        <a:ea typeface="+mn-ea"/>
        <a:cs typeface="Times New Roman" panose="02020603050405020304" pitchFamily="18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Schoolbook" panose="02040604050505020304" pitchFamily="18" charset="0"/>
        <a:ea typeface="+mn-ea"/>
        <a:cs typeface="Times New Roman" panose="02020603050405020304" pitchFamily="18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Schoolbook" panose="02040604050505020304" pitchFamily="18" charset="0"/>
        <a:ea typeface="+mn-ea"/>
        <a:cs typeface="Times New Roman" panose="02020603050405020304" pitchFamily="18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Schoolbook" panose="02040604050505020304" pitchFamily="18" charset="0"/>
        <a:ea typeface="+mn-ea"/>
        <a:cs typeface="Times New Roman" panose="02020603050405020304" pitchFamily="18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Century Schoolbook" panose="02040604050505020304" pitchFamily="18" charset="0"/>
        <a:ea typeface="+mn-ea"/>
        <a:cs typeface="Times New Roman" panose="02020603050405020304" pitchFamily="18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Century Schoolbook" panose="02040604050505020304" pitchFamily="18" charset="0"/>
        <a:ea typeface="+mn-ea"/>
        <a:cs typeface="Times New Roman" panose="02020603050405020304" pitchFamily="18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Century Schoolbook" panose="02040604050505020304" pitchFamily="18" charset="0"/>
        <a:ea typeface="+mn-ea"/>
        <a:cs typeface="Times New Roman" panose="02020603050405020304" pitchFamily="18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Century Schoolbook" panose="02040604050505020304" pitchFamily="18" charset="0"/>
        <a:ea typeface="+mn-ea"/>
        <a:cs typeface="Times New Roman" panose="02020603050405020304" pitchFamily="18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66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75" d="100"/>
          <a:sy n="75" d="100"/>
        </p:scale>
        <p:origin x="107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9113838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Oval 16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Oval 17"/>
          <p:cNvSpPr/>
          <p:nvPr/>
        </p:nvSpPr>
        <p:spPr bwMode="auto">
          <a:xfrm>
            <a:off x="1309688" y="4867275"/>
            <a:ext cx="641350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663700" y="5788025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1" name="Oval 20"/>
          <p:cNvSpPr/>
          <p:nvPr/>
        </p:nvSpPr>
        <p:spPr>
          <a:xfrm>
            <a:off x="1905000" y="4495800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2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463" y="1174750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C28259-4DD2-4CEC-941F-3FB5CB31A44F}" type="datetimeFigureOut">
              <a:rPr lang="fa-IR"/>
              <a:pPr>
                <a:defRPr/>
              </a:pPr>
              <a:t>18/04/1442</a:t>
            </a:fld>
            <a:endParaRPr lang="fa-IR"/>
          </a:p>
        </p:txBody>
      </p:sp>
      <p:sp>
        <p:nvSpPr>
          <p:cNvPr id="23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81475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24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63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fld id="{EC9CB74E-C588-45BF-A314-4E739CCEE0F7}" type="slidenum">
              <a:rPr lang="fa-IR" altLang="fa-IR"/>
              <a:pPr/>
              <a:t>‹#›</a:t>
            </a:fld>
            <a:endParaRPr lang="fa-IR" altLang="fa-IR"/>
          </a:p>
        </p:txBody>
      </p:sp>
    </p:spTree>
    <p:extLst>
      <p:ext uri="{BB962C8B-B14F-4D97-AF65-F5344CB8AC3E}">
        <p14:creationId xmlns:p14="http://schemas.microsoft.com/office/powerpoint/2010/main" val="24925820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7E91C4-22AC-4F94-A4E8-F951C3D794C2}" type="datetimeFigureOut">
              <a:rPr lang="fa-IR"/>
              <a:pPr>
                <a:defRPr/>
              </a:pPr>
              <a:t>18/04/1442</a:t>
            </a:fld>
            <a:endParaRPr lang="fa-IR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1E6F92-0582-4DBC-8D24-D0ADDEA2C8CC}" type="slidenum">
              <a:rPr lang="fa-IR" altLang="fa-IR"/>
              <a:pPr/>
              <a:t>‹#›</a:t>
            </a:fld>
            <a:endParaRPr lang="fa-IR" altLang="fa-IR"/>
          </a:p>
        </p:txBody>
      </p:sp>
    </p:spTree>
    <p:extLst>
      <p:ext uri="{BB962C8B-B14F-4D97-AF65-F5344CB8AC3E}">
        <p14:creationId xmlns:p14="http://schemas.microsoft.com/office/powerpoint/2010/main" val="11750713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4CEE7-16A1-48F7-A17A-5886D4838B88}" type="datetimeFigureOut">
              <a:rPr lang="fa-IR"/>
              <a:pPr>
                <a:defRPr/>
              </a:pPr>
              <a:t>18/04/1442</a:t>
            </a:fld>
            <a:endParaRPr lang="fa-IR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237A0E-5A73-404B-9A16-381A852996DF}" type="slidenum">
              <a:rPr lang="fa-IR" altLang="fa-IR"/>
              <a:pPr/>
              <a:t>‹#›</a:t>
            </a:fld>
            <a:endParaRPr lang="fa-IR" altLang="fa-IR"/>
          </a:p>
        </p:txBody>
      </p:sp>
    </p:spTree>
    <p:extLst>
      <p:ext uri="{BB962C8B-B14F-4D97-AF65-F5344CB8AC3E}">
        <p14:creationId xmlns:p14="http://schemas.microsoft.com/office/powerpoint/2010/main" val="17274991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80E22291-F7EF-48F6-AE86-4B8661ECEAB3}" type="datetimeFigureOut">
              <a:rPr lang="fa-IR"/>
              <a:pPr>
                <a:defRPr/>
              </a:pPr>
              <a:t>18/04/1442</a:t>
            </a:fld>
            <a:endParaRPr lang="fa-IR"/>
          </a:p>
        </p:txBody>
      </p:sp>
      <p:sp>
        <p:nvSpPr>
          <p:cNvPr id="5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A45737F-0AF5-4170-BA9A-CEACD178A5A9}" type="slidenum">
              <a:rPr lang="fa-IR" altLang="fa-IR"/>
              <a:pPr/>
              <a:t>‹#›</a:t>
            </a:fld>
            <a:endParaRPr lang="fa-IR" altLang="fa-IR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733026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4" name="Oval 13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5" name="Oval 14"/>
          <p:cNvSpPr/>
          <p:nvPr/>
        </p:nvSpPr>
        <p:spPr bwMode="auto">
          <a:xfrm>
            <a:off x="1323975" y="4867275"/>
            <a:ext cx="642938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Oval 15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Oval 16"/>
          <p:cNvSpPr/>
          <p:nvPr/>
        </p:nvSpPr>
        <p:spPr bwMode="auto">
          <a:xfrm>
            <a:off x="1663700" y="5791200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Oval 17"/>
          <p:cNvSpPr/>
          <p:nvPr/>
        </p:nvSpPr>
        <p:spPr bwMode="auto">
          <a:xfrm>
            <a:off x="1879600" y="4479925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9097963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2875" y="1169988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73253B-697A-4DF1-8193-F9D03557D03D}" type="datetimeFigureOut">
              <a:rPr lang="fa-IR"/>
              <a:pPr>
                <a:defRPr/>
              </a:pPr>
              <a:t>18/04/1442</a:t>
            </a:fld>
            <a:endParaRPr lang="fa-IR"/>
          </a:p>
        </p:txBody>
      </p:sp>
      <p:sp>
        <p:nvSpPr>
          <p:cNvPr id="21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78300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22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39850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fld id="{548E2114-51F0-4524-8534-90F5DDA7351B}" type="slidenum">
              <a:rPr lang="fa-IR" altLang="fa-IR"/>
              <a:pPr/>
              <a:t>‹#›</a:t>
            </a:fld>
            <a:endParaRPr lang="fa-IR" altLang="fa-IR"/>
          </a:p>
        </p:txBody>
      </p:sp>
    </p:spTree>
    <p:extLst>
      <p:ext uri="{BB962C8B-B14F-4D97-AF65-F5344CB8AC3E}">
        <p14:creationId xmlns:p14="http://schemas.microsoft.com/office/powerpoint/2010/main" val="198608713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146F74-BF50-44F6-98C0-BA8842135683}" type="datetimeFigureOut">
              <a:rPr lang="fa-IR"/>
              <a:pPr>
                <a:defRPr/>
              </a:pPr>
              <a:t>18/04/1442</a:t>
            </a:fld>
            <a:endParaRPr lang="fa-IR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BA1749-C4B8-4BB0-AA98-D35B2FC2BF10}" type="slidenum">
              <a:rPr lang="fa-IR" altLang="fa-IR"/>
              <a:pPr/>
              <a:t>‹#›</a:t>
            </a:fld>
            <a:endParaRPr lang="fa-IR" altLang="fa-IR"/>
          </a:p>
        </p:txBody>
      </p:sp>
    </p:spTree>
    <p:extLst>
      <p:ext uri="{BB962C8B-B14F-4D97-AF65-F5344CB8AC3E}">
        <p14:creationId xmlns:p14="http://schemas.microsoft.com/office/powerpoint/2010/main" val="17786541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A63A21-2545-4669-9726-19347985A50C}" type="datetimeFigureOut">
              <a:rPr lang="fa-IR"/>
              <a:pPr>
                <a:defRPr/>
              </a:pPr>
              <a:t>18/04/1442</a:t>
            </a:fld>
            <a:endParaRPr lang="fa-IR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9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D4BA5C-71B1-40BD-9126-F914C71CACE3}" type="slidenum">
              <a:rPr lang="fa-IR" altLang="fa-IR"/>
              <a:pPr/>
              <a:t>‹#›</a:t>
            </a:fld>
            <a:endParaRPr lang="fa-IR" altLang="fa-IR"/>
          </a:p>
        </p:txBody>
      </p:sp>
    </p:spTree>
    <p:extLst>
      <p:ext uri="{BB962C8B-B14F-4D97-AF65-F5344CB8AC3E}">
        <p14:creationId xmlns:p14="http://schemas.microsoft.com/office/powerpoint/2010/main" val="1933613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B3710878-BA7B-4114-977E-1961BE204A21}" type="datetimeFigureOut">
              <a:rPr lang="fa-IR"/>
              <a:pPr>
                <a:defRPr/>
              </a:pPr>
              <a:t>18/04/1442</a:t>
            </a:fld>
            <a:endParaRPr lang="fa-IR"/>
          </a:p>
        </p:txBody>
      </p:sp>
      <p:sp>
        <p:nvSpPr>
          <p:cNvPr id="4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8C4D7BF-E3EF-4858-B08D-D012A01602F7}" type="slidenum">
              <a:rPr lang="fa-IR" altLang="fa-IR"/>
              <a:pPr/>
              <a:t>‹#›</a:t>
            </a:fld>
            <a:endParaRPr lang="fa-IR" altLang="fa-IR"/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586742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172193-03D5-449A-9766-859032FC894F}" type="datetimeFigureOut">
              <a:rPr lang="fa-IR"/>
              <a:pPr>
                <a:defRPr/>
              </a:pPr>
              <a:t>18/04/1442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4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0A100E-63F7-4067-BAF2-98349DA293F8}" type="slidenum">
              <a:rPr lang="fa-IR" altLang="fa-IR"/>
              <a:pPr/>
              <a:t>‹#›</a:t>
            </a:fld>
            <a:endParaRPr lang="fa-IR" altLang="fa-IR"/>
          </a:p>
        </p:txBody>
      </p:sp>
    </p:spTree>
    <p:extLst>
      <p:ext uri="{BB962C8B-B14F-4D97-AF65-F5344CB8AC3E}">
        <p14:creationId xmlns:p14="http://schemas.microsoft.com/office/powerpoint/2010/main" val="31631267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6" name="Straight Connector 5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7" name="Straight Connector 17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a-IR"/>
          </a:p>
        </p:txBody>
      </p:sp>
      <p:sp>
        <p:nvSpPr>
          <p:cNvPr id="8" name="Straight Connector 1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a-IR"/>
          </a:p>
        </p:txBody>
      </p:sp>
      <p:sp>
        <p:nvSpPr>
          <p:cNvPr id="9" name="Rectangle 8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Straight Connector 2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a-IR"/>
          </a:p>
        </p:txBody>
      </p:sp>
      <p:sp>
        <p:nvSpPr>
          <p:cNvPr id="11" name="Oval 10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/>
          <a:lstStyle>
            <a:lvl1pPr algn="l">
              <a:buNone/>
              <a:defRPr sz="2000" b="1" cap="small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Date Placeholder 2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6FA52B51-91C6-4313-8CB4-485257387F18}" type="datetimeFigureOut">
              <a:rPr lang="fa-IR"/>
              <a:pPr>
                <a:defRPr/>
              </a:pPr>
              <a:t>18/04/1442</a:t>
            </a:fld>
            <a:endParaRPr lang="fa-IR"/>
          </a:p>
        </p:txBody>
      </p:sp>
      <p:sp>
        <p:nvSpPr>
          <p:cNvPr id="13" name="Slide Number Placeholder 2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AE101AB-29F6-417E-89A3-551C6D8CD0FA}" type="slidenum">
              <a:rPr lang="fa-IR" altLang="fa-IR"/>
              <a:pPr/>
              <a:t>‹#›</a:t>
            </a:fld>
            <a:endParaRPr lang="fa-IR" altLang="fa-IR"/>
          </a:p>
        </p:txBody>
      </p:sp>
      <p:sp>
        <p:nvSpPr>
          <p:cNvPr id="14" name="Footer Placeholder 2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859226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Oval 5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Straight Connector 17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a-IR"/>
          </a:p>
        </p:txBody>
      </p:sp>
      <p:sp>
        <p:nvSpPr>
          <p:cNvPr id="8" name="Rectangle 7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Straight Connector 19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a-IR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1" name="Straight Connector 23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a-I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spcCol="274320" rtlCol="0" fromWordArt="0" forceAA="0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B2931D61-1D97-4394-A726-62E0B0634576}" type="datetimeFigureOut">
              <a:rPr lang="fa-IR"/>
              <a:pPr>
                <a:defRPr/>
              </a:pPr>
              <a:t>18/04/1442</a:t>
            </a:fld>
            <a:endParaRPr lang="fa-IR"/>
          </a:p>
        </p:txBody>
      </p:sp>
      <p:sp>
        <p:nvSpPr>
          <p:cNvPr id="13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10A3965-3E35-454C-AC92-6ACCC0F60807}" type="slidenum">
              <a:rPr lang="fa-IR" altLang="fa-IR"/>
              <a:pPr/>
              <a:t>‹#›</a:t>
            </a:fld>
            <a:endParaRPr lang="fa-IR" altLang="fa-IR"/>
          </a:p>
        </p:txBody>
      </p:sp>
      <p:sp>
        <p:nvSpPr>
          <p:cNvPr id="14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156670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28" name="Text Placeholder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7467600" cy="487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a-IR" smtClean="0"/>
              <a:t>Click to edit Master text styles</a:t>
            </a:r>
          </a:p>
          <a:p>
            <a:pPr lvl="1"/>
            <a:r>
              <a:rPr lang="en-US" altLang="fa-IR" smtClean="0"/>
              <a:t>Second level</a:t>
            </a:r>
          </a:p>
          <a:p>
            <a:pPr lvl="2"/>
            <a:r>
              <a:rPr lang="en-US" altLang="fa-IR" smtClean="0"/>
              <a:t>Third level</a:t>
            </a:r>
          </a:p>
          <a:p>
            <a:pPr lvl="3"/>
            <a:r>
              <a:rPr lang="en-US" altLang="fa-IR" smtClean="0"/>
              <a:t>Fourth level</a:t>
            </a:r>
          </a:p>
          <a:p>
            <a:pPr lvl="4"/>
            <a:r>
              <a:rPr lang="en-US" altLang="fa-IR" smtClean="0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 vert="horz" anchor="ctr" anchorCtr="0"/>
          <a:lstStyle>
            <a:lvl1pPr algn="r" rtl="1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5601DDE-8C21-4224-BDE5-8691B6DAB73F}" type="datetimeFigureOut">
              <a:rPr lang="fa-IR"/>
              <a:pPr>
                <a:defRPr/>
              </a:pPr>
              <a:t>18/04/1442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 vert="horz" anchor="ctr" anchorCtr="0"/>
          <a:lstStyle>
            <a:lvl1pPr algn="l" rtl="1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32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a-IR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34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a-IR"/>
          </a:p>
        </p:txBody>
      </p:sp>
      <p:sp>
        <p:nvSpPr>
          <p:cNvPr id="12" name="Oval 11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1" eaLnBrk="1" hangingPunct="1">
              <a:defRPr sz="1400" b="1">
                <a:solidFill>
                  <a:srgbClr val="FFFFFF"/>
                </a:solidFill>
              </a:defRPr>
            </a:lvl1pPr>
          </a:lstStyle>
          <a:p>
            <a:fld id="{96F104BB-565B-40D1-9D85-25419DDB0E5E}" type="slidenum">
              <a:rPr lang="fa-IR" altLang="fa-IR"/>
              <a:pPr/>
              <a:t>‹#›</a:t>
            </a:fld>
            <a:endParaRPr lang="fa-IR" alt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78" r:id="rId4"/>
    <p:sldLayoutId id="2147483679" r:id="rId5"/>
    <p:sldLayoutId id="2147483686" r:id="rId6"/>
    <p:sldLayoutId id="2147483680" r:id="rId7"/>
    <p:sldLayoutId id="2147483687" r:id="rId8"/>
    <p:sldLayoutId id="2147483688" r:id="rId9"/>
    <p:sldLayoutId id="2147483681" r:id="rId10"/>
    <p:sldLayoutId id="2147483682" r:id="rId11"/>
  </p:sldLayoutIdLst>
  <p:txStyles>
    <p:titleStyle>
      <a:lvl1pPr algn="l" rtl="1" fontAlgn="base">
        <a:spcBef>
          <a:spcPct val="0"/>
        </a:spcBef>
        <a:spcAft>
          <a:spcPct val="0"/>
        </a:spcAft>
        <a:defRPr sz="3000" kern="1200" cap="small">
          <a:solidFill>
            <a:schemeClr val="tx2"/>
          </a:solidFill>
          <a:latin typeface="+mj-lt"/>
          <a:ea typeface="+mj-ea"/>
          <a:cs typeface="+mj-cs"/>
        </a:defRPr>
      </a:lvl1pPr>
      <a:lvl2pPr algn="l" rtl="1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  <a:cs typeface="Times New Roman" panose="02020603050405020304" pitchFamily="18" charset="0"/>
        </a:defRPr>
      </a:lvl2pPr>
      <a:lvl3pPr algn="l" rtl="1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  <a:cs typeface="Times New Roman" panose="02020603050405020304" pitchFamily="18" charset="0"/>
        </a:defRPr>
      </a:lvl3pPr>
      <a:lvl4pPr algn="l" rtl="1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  <a:cs typeface="Times New Roman" panose="02020603050405020304" pitchFamily="18" charset="0"/>
        </a:defRPr>
      </a:lvl4pPr>
      <a:lvl5pPr algn="l" rtl="1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  <a:cs typeface="Times New Roman" panose="02020603050405020304" pitchFamily="18" charset="0"/>
        </a:defRPr>
      </a:lvl5pPr>
      <a:lvl6pPr marL="457200" algn="l" rtl="1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  <a:cs typeface="Times New Roman" panose="02020603050405020304" pitchFamily="18" charset="0"/>
        </a:defRPr>
      </a:lvl6pPr>
      <a:lvl7pPr marL="914400" algn="l" rtl="1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  <a:cs typeface="Times New Roman" panose="02020603050405020304" pitchFamily="18" charset="0"/>
        </a:defRPr>
      </a:lvl7pPr>
      <a:lvl8pPr marL="1371600" algn="l" rtl="1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  <a:cs typeface="Times New Roman" panose="02020603050405020304" pitchFamily="18" charset="0"/>
        </a:defRPr>
      </a:lvl8pPr>
      <a:lvl9pPr marL="1828800" algn="l" rtl="1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  <a:cs typeface="Times New Roman" panose="02020603050405020304" pitchFamily="18" charset="0"/>
        </a:defRPr>
      </a:lvl9pPr>
    </p:titleStyle>
    <p:bodyStyle>
      <a:lvl1pPr marL="273050" indent="-273050" algn="r" rtl="1" fontAlgn="base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r" rtl="1" fontAlgn="base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anose="05020102010507070707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563" algn="r" rtl="1" fontAlgn="base">
        <a:spcBef>
          <a:spcPct val="20000"/>
        </a:spcBef>
        <a:spcAft>
          <a:spcPct val="0"/>
        </a:spcAft>
        <a:buClr>
          <a:srgbClr val="E0752F"/>
        </a:buClr>
        <a:buSzPct val="60000"/>
        <a:buFont typeface="Wingdings" panose="05000000000000000000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182563" algn="r" rtl="1" fontAlgn="base">
        <a:spcBef>
          <a:spcPct val="20000"/>
        </a:spcBef>
        <a:spcAft>
          <a:spcPct val="0"/>
        </a:spcAft>
        <a:buClr>
          <a:srgbClr val="FEC3AE"/>
        </a:buClr>
        <a:buSzPct val="60000"/>
        <a:buFont typeface="Wingdings" panose="05000000000000000000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182563" algn="r" rtl="1" fontAlgn="base"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 2" panose="05020102010507070707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r" rtl="1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r" rtl="1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r" rtl="1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r" rtl="1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 descr="Picture11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5312" r="5312"/>
          <a:stretch>
            <a:fillRect/>
          </a:stretch>
        </p:blipFill>
        <p:spPr>
          <a:xfrm>
            <a:off x="285750" y="214313"/>
            <a:ext cx="5643563" cy="6270625"/>
          </a:xfrm>
          <a:ln>
            <a:solidFill>
              <a:schemeClr val="accent3">
                <a:lumMod val="60000"/>
                <a:lumOff val="40000"/>
              </a:schemeClr>
            </a:solidFill>
            <a:prstDash val="sysDot"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43624" y="228129"/>
            <a:ext cx="2808288" cy="5286375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fa-IR" sz="3600" b="0" dirty="0">
                <a:solidFill>
                  <a:schemeClr val="accent3">
                    <a:lumMod val="50000"/>
                  </a:schemeClr>
                </a:solidFill>
                <a:cs typeface="2  Homa" pitchFamily="2" charset="-78"/>
              </a:rPr>
              <a:t>نمونه موردی : </a:t>
            </a:r>
            <a:r>
              <a:rPr lang="fa-IR" sz="2400" b="0" dirty="0">
                <a:solidFill>
                  <a:schemeClr val="tx1"/>
                </a:solidFill>
                <a:cs typeface="2  Homa" pitchFamily="2" charset="-78"/>
              </a:rPr>
              <a:t/>
            </a:r>
            <a:br>
              <a:rPr lang="fa-IR" sz="2400" b="0" dirty="0">
                <a:solidFill>
                  <a:schemeClr val="tx1"/>
                </a:solidFill>
                <a:cs typeface="2  Homa" pitchFamily="2" charset="-78"/>
              </a:rPr>
            </a:br>
            <a:r>
              <a:rPr lang="fa-IR" sz="2400" b="0" dirty="0">
                <a:solidFill>
                  <a:schemeClr val="accent3">
                    <a:lumMod val="50000"/>
                  </a:schemeClr>
                </a:solidFill>
                <a:cs typeface="2  Homa" pitchFamily="2" charset="-78"/>
              </a:rPr>
              <a:t>بررسی 1 سوپر بلوک در شهر یزد</a:t>
            </a:r>
            <a:br>
              <a:rPr lang="fa-IR" sz="2400" b="0" dirty="0">
                <a:solidFill>
                  <a:schemeClr val="accent3">
                    <a:lumMod val="50000"/>
                  </a:schemeClr>
                </a:solidFill>
                <a:cs typeface="2  Homa" pitchFamily="2" charset="-78"/>
              </a:rPr>
            </a:br>
            <a:r>
              <a:rPr lang="fa-IR" sz="2400" b="0" dirty="0">
                <a:solidFill>
                  <a:schemeClr val="accent3">
                    <a:lumMod val="50000"/>
                  </a:schemeClr>
                </a:solidFill>
                <a:cs typeface="2  Homa" pitchFamily="2" charset="-78"/>
              </a:rPr>
              <a:t> ( محدوده بلوار عاصی زاده – خیابان های مهدی ، سلمان فارسی و مسجد تقوی )</a:t>
            </a:r>
            <a:br>
              <a:rPr lang="fa-IR" sz="2400" b="0" dirty="0">
                <a:solidFill>
                  <a:schemeClr val="accent3">
                    <a:lumMod val="50000"/>
                  </a:schemeClr>
                </a:solidFill>
                <a:cs typeface="2  Homa" pitchFamily="2" charset="-78"/>
              </a:rPr>
            </a:br>
            <a:r>
              <a:rPr lang="fa-IR" sz="2400" b="0" dirty="0">
                <a:solidFill>
                  <a:schemeClr val="accent3">
                    <a:lumMod val="50000"/>
                  </a:schemeClr>
                </a:solidFill>
                <a:cs typeface="2  Homa" pitchFamily="2" charset="-78"/>
              </a:rPr>
              <a:t/>
            </a:r>
            <a:br>
              <a:rPr lang="fa-IR" sz="2400" b="0" dirty="0">
                <a:solidFill>
                  <a:schemeClr val="accent3">
                    <a:lumMod val="50000"/>
                  </a:schemeClr>
                </a:solidFill>
                <a:cs typeface="2  Homa" pitchFamily="2" charset="-78"/>
              </a:rPr>
            </a:br>
            <a:endParaRPr lang="fa-IR" sz="2400" b="0" dirty="0">
              <a:solidFill>
                <a:schemeClr val="accent3">
                  <a:lumMod val="50000"/>
                </a:schemeClr>
              </a:solidFill>
              <a:cs typeface="2  Homa" pitchFamily="2" charset="-78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47581" y="2204864"/>
            <a:ext cx="3000375" cy="1020762"/>
          </a:xfrm>
        </p:spPr>
        <p:txBody>
          <a:bodyPr/>
          <a:lstStyle/>
          <a:p>
            <a:pPr algn="ctr" fontAlgn="auto">
              <a:defRPr/>
            </a:pPr>
            <a:r>
              <a:rPr lang="fa-IR" sz="5400" dirty="0">
                <a:solidFill>
                  <a:schemeClr val="accent3">
                    <a:lumMod val="60000"/>
                    <a:lumOff val="40000"/>
                  </a:schemeClr>
                </a:solidFill>
                <a:cs typeface="2  Homa" pitchFamily="2" charset="-78"/>
              </a:rPr>
              <a:t>مورفولوژی</a:t>
            </a:r>
            <a:r>
              <a:rPr lang="fa-IR" sz="5400" dirty="0">
                <a:cs typeface="2  Homa" pitchFamily="2" charset="-78"/>
              </a:rPr>
              <a:t>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142875" y="1214438"/>
            <a:ext cx="8643938" cy="1071562"/>
          </a:xfrm>
          <a:prstGeom prst="rect">
            <a:avLst/>
          </a:prstGeom>
          <a:solidFill>
            <a:schemeClr val="accent3">
              <a:lumMod val="60000"/>
              <a:lumOff val="40000"/>
              <a:alpha val="58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a-IR"/>
          </a:p>
        </p:txBody>
      </p:sp>
      <p:pic>
        <p:nvPicPr>
          <p:cNvPr id="4" name="Picture 3" descr="3333333-Mode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3" y="714375"/>
            <a:ext cx="7515225" cy="2571750"/>
          </a:xfrm>
          <a:prstGeom prst="rect">
            <a:avLst/>
          </a:prstGeom>
          <a:ln w="38100" cap="sq">
            <a:solidFill>
              <a:schemeClr val="accent3">
                <a:lumMod val="60000"/>
                <a:lumOff val="40000"/>
              </a:schemeClr>
            </a:solidFill>
            <a:prstDash val="sysDot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Rectangle 4"/>
          <p:cNvSpPr/>
          <p:nvPr/>
        </p:nvSpPr>
        <p:spPr>
          <a:xfrm>
            <a:off x="6429375" y="857250"/>
            <a:ext cx="341313" cy="244475"/>
          </a:xfrm>
          <a:prstGeom prst="rect">
            <a:avLst/>
          </a:prstGeom>
          <a:solidFill>
            <a:srgbClr val="FF000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a-IR"/>
          </a:p>
        </p:txBody>
      </p:sp>
      <p:sp>
        <p:nvSpPr>
          <p:cNvPr id="6" name="Rectangle 5"/>
          <p:cNvSpPr/>
          <p:nvPr/>
        </p:nvSpPr>
        <p:spPr>
          <a:xfrm>
            <a:off x="6429375" y="1214438"/>
            <a:ext cx="341313" cy="244475"/>
          </a:xfrm>
          <a:prstGeom prst="rect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a-IR"/>
          </a:p>
        </p:txBody>
      </p:sp>
      <p:sp>
        <p:nvSpPr>
          <p:cNvPr id="17414" name="TextBox 6"/>
          <p:cNvSpPr txBox="1">
            <a:spLocks noChangeArrowheads="1"/>
          </p:cNvSpPr>
          <p:nvPr/>
        </p:nvSpPr>
        <p:spPr bwMode="auto">
          <a:xfrm>
            <a:off x="6858000" y="857250"/>
            <a:ext cx="5461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r>
              <a:rPr lang="fa-IR" altLang="fa-IR" sz="1600">
                <a:ea typeface="2  Homa"/>
                <a:cs typeface="2  Homa"/>
              </a:rPr>
              <a:t>1 طبقه </a:t>
            </a:r>
          </a:p>
        </p:txBody>
      </p:sp>
      <p:sp>
        <p:nvSpPr>
          <p:cNvPr id="17415" name="TextBox 7"/>
          <p:cNvSpPr txBox="1">
            <a:spLocks noChangeArrowheads="1"/>
          </p:cNvSpPr>
          <p:nvPr/>
        </p:nvSpPr>
        <p:spPr bwMode="auto">
          <a:xfrm>
            <a:off x="6858000" y="1214438"/>
            <a:ext cx="5461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r>
              <a:rPr lang="fa-IR" altLang="fa-IR" sz="1600">
                <a:ea typeface="2  Homa"/>
                <a:cs typeface="2  Homa"/>
              </a:rPr>
              <a:t>2 طبقه </a:t>
            </a:r>
          </a:p>
        </p:txBody>
      </p:sp>
      <p:sp>
        <p:nvSpPr>
          <p:cNvPr id="9" name="Rectangle 8"/>
          <p:cNvSpPr/>
          <p:nvPr/>
        </p:nvSpPr>
        <p:spPr>
          <a:xfrm>
            <a:off x="6429375" y="1571625"/>
            <a:ext cx="341313" cy="24447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a-IR"/>
          </a:p>
        </p:txBody>
      </p:sp>
      <p:sp>
        <p:nvSpPr>
          <p:cNvPr id="17417" name="TextBox 9"/>
          <p:cNvSpPr txBox="1">
            <a:spLocks noChangeArrowheads="1"/>
          </p:cNvSpPr>
          <p:nvPr/>
        </p:nvSpPr>
        <p:spPr bwMode="auto">
          <a:xfrm>
            <a:off x="6572250" y="1571625"/>
            <a:ext cx="82073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r>
              <a:rPr lang="fa-IR" altLang="fa-IR" sz="1600">
                <a:ea typeface="2  Homa"/>
                <a:cs typeface="2  Homa"/>
              </a:rPr>
              <a:t>3 طبقه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000750" y="285750"/>
            <a:ext cx="2714625" cy="400050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fa-IR" sz="2000" dirty="0">
                <a:solidFill>
                  <a:schemeClr val="accent3">
                    <a:lumMod val="50000"/>
                  </a:schemeClr>
                </a:solidFill>
                <a:latin typeface="+mn-lt"/>
                <a:cs typeface="2  Homa" pitchFamily="2" charset="-78"/>
              </a:rPr>
              <a:t>مدل سه بعدی از بلوک 1 </a:t>
            </a:r>
            <a:endParaRPr lang="en-US" sz="2000" dirty="0">
              <a:solidFill>
                <a:schemeClr val="accent3">
                  <a:lumMod val="50000"/>
                </a:schemeClr>
              </a:solidFill>
              <a:latin typeface="+mn-lt"/>
              <a:cs typeface="2  Homa" pitchFamily="2" charset="-78"/>
            </a:endParaRPr>
          </a:p>
        </p:txBody>
      </p:sp>
      <p:graphicFrame>
        <p:nvGraphicFramePr>
          <p:cNvPr id="13" name="Table 12"/>
          <p:cNvGraphicFramePr>
            <a:graphicFrameLocks noGrp="1"/>
          </p:cNvGraphicFramePr>
          <p:nvPr/>
        </p:nvGraphicFramePr>
        <p:xfrm>
          <a:off x="142875" y="4429125"/>
          <a:ext cx="8572500" cy="2427017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857250"/>
                <a:gridCol w="857250"/>
                <a:gridCol w="857250"/>
                <a:gridCol w="857250"/>
                <a:gridCol w="857250"/>
                <a:gridCol w="857250"/>
                <a:gridCol w="857250"/>
                <a:gridCol w="857250"/>
                <a:gridCol w="857250"/>
                <a:gridCol w="857250"/>
              </a:tblGrid>
              <a:tr h="954313"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ar-SA" sz="15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2  Homa" pitchFamily="2" charset="-78"/>
                        </a:rPr>
                        <a:t>تعداد پلاک</a:t>
                      </a:r>
                      <a:endParaRPr lang="en-US" sz="1500" b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2  Homa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ar-SA" sz="15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2  Homa" pitchFamily="2" charset="-78"/>
                        </a:rPr>
                        <a:t>مساحت کل </a:t>
                      </a:r>
                      <a:r>
                        <a:rPr lang="fa-IR" sz="15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2  Homa" pitchFamily="2" charset="-78"/>
                        </a:rPr>
                        <a:t>(مترمربع)</a:t>
                      </a:r>
                      <a:endParaRPr lang="en-US" sz="1500" b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2  Homa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ar-SA" sz="15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2  Homa" pitchFamily="2" charset="-78"/>
                        </a:rPr>
                        <a:t>متوسط مساحت پلاک‌ها </a:t>
                      </a:r>
                      <a:endParaRPr lang="en-US" sz="1500" b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2  Homa" pitchFamily="2" charset="-78"/>
                      </a:endParaRPr>
                    </a:p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5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2  Homa" pitchFamily="2" charset="-78"/>
                        </a:rPr>
                        <a:t>(مترمربع)</a:t>
                      </a:r>
                      <a:endParaRPr lang="en-US" sz="1500" b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2  Homa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ar-SA" sz="15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2  Homa" pitchFamily="2" charset="-78"/>
                        </a:rPr>
                        <a:t>کمینه مساحت پلاک </a:t>
                      </a:r>
                      <a:r>
                        <a:rPr lang="fa-IR" sz="15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2  Homa" pitchFamily="2" charset="-78"/>
                        </a:rPr>
                        <a:t>(مترمربع)</a:t>
                      </a:r>
                      <a:endParaRPr lang="en-US" sz="1500" b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2  Homa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ar-SA" sz="15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2  Homa" pitchFamily="2" charset="-78"/>
                        </a:rPr>
                        <a:t>بیشینه</a:t>
                      </a:r>
                      <a:endParaRPr lang="en-US" sz="1500" b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2  Homa" pitchFamily="2" charset="-78"/>
                      </a:endParaRPr>
                    </a:p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ar-SA" sz="15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2  Homa" pitchFamily="2" charset="-78"/>
                        </a:rPr>
                        <a:t>مساحت پلاک </a:t>
                      </a:r>
                      <a:r>
                        <a:rPr lang="fa-IR" sz="15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2  Homa" pitchFamily="2" charset="-78"/>
                        </a:rPr>
                        <a:t>(مترمربع)</a:t>
                      </a:r>
                      <a:endParaRPr lang="en-US" sz="1500" b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2  Homa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5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2  Homa" pitchFamily="2" charset="-78"/>
                        </a:rPr>
                        <a:t>توده (مترمربع)</a:t>
                      </a:r>
                      <a:endParaRPr lang="en-US" sz="1500" b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2  Homa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ar-SA" sz="15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2  Homa" pitchFamily="2" charset="-78"/>
                        </a:rPr>
                        <a:t>فضا </a:t>
                      </a:r>
                      <a:r>
                        <a:rPr lang="fa-IR" sz="15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2  Homa" pitchFamily="2" charset="-78"/>
                        </a:rPr>
                        <a:t>(مترمربع)</a:t>
                      </a:r>
                      <a:endParaRPr lang="en-US" sz="1500" b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2  Homa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ar-SA" sz="13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2  Homa" pitchFamily="2" charset="-78"/>
                        </a:rPr>
                        <a:t>متوسط سطح اشغال (%)</a:t>
                      </a:r>
                      <a:endParaRPr lang="en-US" sz="1300" b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2  Homa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ar-SA" sz="13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2  Homa" pitchFamily="2" charset="-78"/>
                        </a:rPr>
                        <a:t>متوسط نسبت توده به فضا</a:t>
                      </a:r>
                      <a:endParaRPr lang="en-US" sz="1300" b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2  Homa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ar-SA" sz="13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2  Homa" pitchFamily="2" charset="-78"/>
                        </a:rPr>
                        <a:t>متوسط تعداد طبقات</a:t>
                      </a:r>
                      <a:endParaRPr lang="en-US" sz="1300" b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2  Homa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449162">
                <a:tc>
                  <a:txBody>
                    <a:bodyPr/>
                    <a:lstStyle/>
                    <a:p>
                      <a:pPr algn="ctr" rtl="1"/>
                      <a:endParaRPr lang="en-US" sz="1800" dirty="0"/>
                    </a:p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dirty="0"/>
                    </a:p>
                    <a:p>
                      <a:pPr algn="ctr" rtl="1"/>
                      <a:r>
                        <a:rPr lang="fa-IR" sz="1800" dirty="0">
                          <a:cs typeface="2  Homa" pitchFamily="2" charset="-78"/>
                        </a:rPr>
                        <a:t>20</a:t>
                      </a:r>
                      <a:endParaRPr lang="en-US" sz="1800" dirty="0">
                        <a:cs typeface="2  Homa" pitchFamily="2" charset="-78"/>
                      </a:endParaRPr>
                    </a:p>
                    <a:p>
                      <a:pPr algn="ctr" rtl="1"/>
                      <a:endParaRPr lang="fa-IR" sz="1800" dirty="0"/>
                    </a:p>
                    <a:p>
                      <a:pPr algn="ctr" rtl="1"/>
                      <a:endParaRPr lang="fa-IR" sz="1800" dirty="0"/>
                    </a:p>
                  </a:txBody>
                  <a:tcPr marL="91439" marR="91439" marT="50552" marB="505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800" dirty="0">
                          <a:cs typeface="2  Homa" pitchFamily="2" charset="-78"/>
                        </a:rPr>
                        <a:t>7124/85</a:t>
                      </a:r>
                    </a:p>
                  </a:txBody>
                  <a:tcPr marL="91439" marR="91439" marT="50552" marB="505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800" baseline="0" dirty="0">
                          <a:cs typeface="2  Homa" pitchFamily="2" charset="-78"/>
                        </a:rPr>
                        <a:t>524/49     </a:t>
                      </a:r>
                      <a:r>
                        <a:rPr lang="fa-IR" sz="1800" dirty="0">
                          <a:cs typeface="2  Homa" pitchFamily="2" charset="-78"/>
                        </a:rPr>
                        <a:t>  </a:t>
                      </a:r>
                      <a:r>
                        <a:rPr lang="fa-IR" sz="1800" baseline="0" dirty="0">
                          <a:cs typeface="2  Homa" pitchFamily="2" charset="-78"/>
                        </a:rPr>
                        <a:t> </a:t>
                      </a:r>
                      <a:endParaRPr lang="fa-IR" sz="1800" dirty="0">
                        <a:cs typeface="2  Homa" pitchFamily="2" charset="-78"/>
                      </a:endParaRPr>
                    </a:p>
                  </a:txBody>
                  <a:tcPr marL="91439" marR="91439" marT="50552" marB="505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800" dirty="0">
                          <a:cs typeface="2  Homa" pitchFamily="2" charset="-78"/>
                        </a:rPr>
                        <a:t>147/46</a:t>
                      </a:r>
                    </a:p>
                  </a:txBody>
                  <a:tcPr marL="91439" marR="91439" marT="50552" marB="505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800" dirty="0">
                          <a:cs typeface="2  Homa" pitchFamily="2" charset="-78"/>
                        </a:rPr>
                        <a:t>901/52</a:t>
                      </a:r>
                    </a:p>
                  </a:txBody>
                  <a:tcPr marL="91439" marR="91439" marT="50552" marB="505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800" dirty="0">
                          <a:cs typeface="2  Homa" pitchFamily="2" charset="-78"/>
                        </a:rPr>
                        <a:t>3125/87</a:t>
                      </a:r>
                    </a:p>
                  </a:txBody>
                  <a:tcPr marL="91439" marR="91439" marT="50552" marB="505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800" dirty="0">
                          <a:cs typeface="2  Homa" pitchFamily="2" charset="-78"/>
                        </a:rPr>
                        <a:t>3998/98</a:t>
                      </a:r>
                      <a:endParaRPr lang="fa-IR" sz="1800" dirty="0">
                        <a:solidFill>
                          <a:schemeClr val="tx1"/>
                        </a:solidFill>
                        <a:cs typeface="2  Homa" pitchFamily="2" charset="-78"/>
                      </a:endParaRPr>
                    </a:p>
                  </a:txBody>
                  <a:tcPr marL="91439" marR="91439" marT="50552" marB="505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800" dirty="0">
                          <a:solidFill>
                            <a:schemeClr val="tx1"/>
                          </a:solidFill>
                          <a:cs typeface="2  Homa" pitchFamily="2" charset="-78"/>
                        </a:rPr>
                        <a:t>43/87</a:t>
                      </a:r>
                    </a:p>
                  </a:txBody>
                  <a:tcPr marL="91439" marR="91439" marT="50552" marB="505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800" dirty="0">
                          <a:cs typeface="2  Homa" pitchFamily="2" charset="-78"/>
                        </a:rPr>
                        <a:t>0.78</a:t>
                      </a:r>
                      <a:endParaRPr lang="fa-IR" sz="1800" dirty="0">
                        <a:solidFill>
                          <a:schemeClr val="tx1"/>
                        </a:solidFill>
                        <a:cs typeface="2  Homa" pitchFamily="2" charset="-78"/>
                      </a:endParaRPr>
                    </a:p>
                  </a:txBody>
                  <a:tcPr marL="91439" marR="91439" marT="50552" marB="505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800" dirty="0">
                          <a:cs typeface="2  Homa" pitchFamily="2" charset="-78"/>
                        </a:rPr>
                        <a:t>1/55</a:t>
                      </a:r>
                      <a:endParaRPr lang="fa-IR" sz="1800" dirty="0">
                        <a:solidFill>
                          <a:schemeClr val="tx1"/>
                        </a:solidFill>
                        <a:cs typeface="2  Homa" pitchFamily="2" charset="-78"/>
                      </a:endParaRPr>
                    </a:p>
                  </a:txBody>
                  <a:tcPr marL="91439" marR="91439" marT="50552" marB="505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7454" name="TextBox 13"/>
          <p:cNvSpPr txBox="1">
            <a:spLocks noChangeArrowheads="1"/>
          </p:cNvSpPr>
          <p:nvPr/>
        </p:nvSpPr>
        <p:spPr bwMode="auto">
          <a:xfrm>
            <a:off x="6951663" y="3857625"/>
            <a:ext cx="1760537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buFont typeface="Wingdings" panose="05000000000000000000" pitchFamily="2" charset="2"/>
              <a:buChar char="§"/>
            </a:pPr>
            <a:r>
              <a:rPr lang="fa-IR" altLang="fa-IR" sz="1600">
                <a:ea typeface="2  Homa"/>
                <a:cs typeface="2  Homa"/>
              </a:rPr>
              <a:t>شناسه بلوک شماره 1</a:t>
            </a:r>
            <a:endParaRPr lang="fa-IR" altLang="fa-IR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142875" y="1214438"/>
            <a:ext cx="8643938" cy="1071562"/>
          </a:xfrm>
          <a:prstGeom prst="rect">
            <a:avLst/>
          </a:prstGeom>
          <a:solidFill>
            <a:schemeClr val="accent3">
              <a:lumMod val="60000"/>
              <a:lumOff val="40000"/>
              <a:alpha val="58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a-IR"/>
          </a:p>
        </p:txBody>
      </p:sp>
      <p:pic>
        <p:nvPicPr>
          <p:cNvPr id="2" name="Picture 1" descr="MIN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500063"/>
            <a:ext cx="3424238" cy="2857500"/>
          </a:xfrm>
          <a:prstGeom prst="rect">
            <a:avLst/>
          </a:prstGeom>
          <a:ln w="38100" cap="sq">
            <a:solidFill>
              <a:srgbClr val="002060"/>
            </a:solidFill>
            <a:prstDash val="sysDot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4786313" y="285750"/>
            <a:ext cx="4464050" cy="400050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fa-IR" sz="2000" dirty="0">
                <a:solidFill>
                  <a:schemeClr val="accent3">
                    <a:lumMod val="50000"/>
                  </a:schemeClr>
                </a:solidFill>
                <a:latin typeface="+mn-lt"/>
                <a:cs typeface="2  Homa" pitchFamily="2" charset="-78"/>
              </a:rPr>
              <a:t>موقعیت پلاک </a:t>
            </a:r>
            <a:r>
              <a:rPr lang="en-US" sz="2000" dirty="0">
                <a:solidFill>
                  <a:schemeClr val="accent3">
                    <a:lumMod val="50000"/>
                  </a:schemeClr>
                </a:solidFill>
                <a:latin typeface="+mn-lt"/>
                <a:cs typeface="2  Homa" pitchFamily="2" charset="-78"/>
              </a:rPr>
              <a:t>a</a:t>
            </a:r>
            <a:r>
              <a:rPr lang="fa-IR" sz="2000" dirty="0">
                <a:solidFill>
                  <a:schemeClr val="accent3">
                    <a:lumMod val="50000"/>
                  </a:schemeClr>
                </a:solidFill>
                <a:latin typeface="+mn-lt"/>
                <a:cs typeface="2  Homa" pitchFamily="2" charset="-78"/>
              </a:rPr>
              <a:t>در بلوک  1</a:t>
            </a:r>
            <a:endParaRPr lang="en-US" sz="2000" dirty="0">
              <a:solidFill>
                <a:schemeClr val="accent3">
                  <a:lumMod val="50000"/>
                </a:schemeClr>
              </a:solidFill>
              <a:latin typeface="+mn-lt"/>
              <a:cs typeface="2  Homa" pitchFamily="2" charset="-78"/>
            </a:endParaRPr>
          </a:p>
        </p:txBody>
      </p:sp>
      <p:pic>
        <p:nvPicPr>
          <p:cNvPr id="5" name="Picture 4" descr="PELAK 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57625" y="1000125"/>
            <a:ext cx="2643188" cy="1736725"/>
          </a:xfrm>
          <a:prstGeom prst="rect">
            <a:avLst/>
          </a:prstGeom>
          <a:ln w="38100" cap="sq">
            <a:solidFill>
              <a:srgbClr val="002060"/>
            </a:solidFill>
            <a:prstDash val="sysDot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8438" name="TextBox 10"/>
          <p:cNvSpPr txBox="1">
            <a:spLocks noChangeArrowheads="1"/>
          </p:cNvSpPr>
          <p:nvPr/>
        </p:nvSpPr>
        <p:spPr bwMode="auto">
          <a:xfrm>
            <a:off x="4500563" y="2857500"/>
            <a:ext cx="3857625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buFont typeface="Wingdings" panose="05000000000000000000" pitchFamily="2" charset="2"/>
              <a:buChar char="ü"/>
            </a:pPr>
            <a:r>
              <a:rPr lang="fa-IR" altLang="fa-IR" sz="2000">
                <a:ea typeface="2  Homa"/>
                <a:cs typeface="2  Homa"/>
              </a:rPr>
              <a:t>توضیحات پلاک :</a:t>
            </a:r>
          </a:p>
          <a:p>
            <a:pPr eaLnBrk="1" hangingPunct="1">
              <a:buFont typeface="Wingdings" panose="05000000000000000000" pitchFamily="2" charset="2"/>
              <a:buChar char="§"/>
            </a:pPr>
            <a:r>
              <a:rPr lang="fa-IR" altLang="fa-IR" sz="1600">
                <a:ea typeface="2  Homa"/>
                <a:cs typeface="2  Homa"/>
              </a:rPr>
              <a:t>پلاک انتخابی در ضلع جنوبی بلوک واقع شده است .</a:t>
            </a:r>
          </a:p>
          <a:p>
            <a:pPr eaLnBrk="1" hangingPunct="1">
              <a:buFont typeface="Wingdings" panose="05000000000000000000" pitchFamily="2" charset="2"/>
              <a:buChar char="§"/>
            </a:pPr>
            <a:r>
              <a:rPr lang="fa-IR" altLang="fa-IR" b="1">
                <a:ea typeface="2  Homa"/>
                <a:cs typeface="2  Homa"/>
              </a:rPr>
              <a:t>جهت گیری</a:t>
            </a:r>
            <a:r>
              <a:rPr lang="fa-IR" altLang="fa-IR" sz="1600">
                <a:ea typeface="2  Homa"/>
                <a:cs typeface="2  Homa"/>
              </a:rPr>
              <a:t>: شمال غربی – جنوب شرقی</a:t>
            </a:r>
          </a:p>
          <a:p>
            <a:pPr eaLnBrk="1" hangingPunct="1">
              <a:buFont typeface="Wingdings" panose="05000000000000000000" pitchFamily="2" charset="2"/>
              <a:buChar char="§"/>
            </a:pPr>
            <a:r>
              <a:rPr lang="fa-IR" altLang="fa-IR" b="1">
                <a:ea typeface="2  Homa"/>
                <a:cs typeface="2  Homa"/>
              </a:rPr>
              <a:t>نفوذ پذیری </a:t>
            </a:r>
            <a:r>
              <a:rPr lang="fa-IR" altLang="fa-IR" sz="1600">
                <a:ea typeface="2  Homa"/>
                <a:cs typeface="2  Homa"/>
              </a:rPr>
              <a:t>: از جداره جنوبی</a:t>
            </a:r>
          </a:p>
          <a:p>
            <a:pPr eaLnBrk="1" hangingPunct="1">
              <a:buFont typeface="Wingdings" panose="05000000000000000000" pitchFamily="2" charset="2"/>
              <a:buChar char="§"/>
            </a:pPr>
            <a:r>
              <a:rPr lang="fa-IR" altLang="fa-IR" b="1">
                <a:ea typeface="2  Homa"/>
                <a:cs typeface="2  Homa"/>
              </a:rPr>
              <a:t>ابعاد : </a:t>
            </a:r>
            <a:r>
              <a:rPr lang="fa-IR" altLang="fa-IR" sz="1600">
                <a:ea typeface="2  Homa"/>
                <a:cs typeface="2  Homa"/>
              </a:rPr>
              <a:t>11 در 25/27</a:t>
            </a:r>
            <a:endParaRPr lang="fa-IR" altLang="fa-IR" b="1">
              <a:ea typeface="2  Homa"/>
              <a:cs typeface="2  Homa"/>
            </a:endParaRPr>
          </a:p>
          <a:p>
            <a:pPr eaLnBrk="1" hangingPunct="1">
              <a:buFont typeface="Wingdings" panose="05000000000000000000" pitchFamily="2" charset="2"/>
              <a:buChar char="§"/>
            </a:pPr>
            <a:endParaRPr lang="fa-IR" altLang="fa-IR" sz="1600">
              <a:ea typeface="2  Homa"/>
              <a:cs typeface="2  Homa"/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/>
        </p:nvGraphicFramePr>
        <p:xfrm>
          <a:off x="142871" y="4786313"/>
          <a:ext cx="8572504" cy="2032387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071563"/>
                <a:gridCol w="1071563"/>
                <a:gridCol w="1071563"/>
                <a:gridCol w="1071563"/>
                <a:gridCol w="1071563"/>
                <a:gridCol w="1071563"/>
                <a:gridCol w="1071563"/>
                <a:gridCol w="1071563"/>
              </a:tblGrid>
              <a:tr h="721775"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4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2  Homa" pitchFamily="2" charset="-78"/>
                        </a:rPr>
                        <a:t>تعداد طبقات</a:t>
                      </a:r>
                      <a:endParaRPr lang="en-US" sz="1400" b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2  Homa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400" b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2  Homa" pitchFamily="2" charset="-78"/>
                        </a:rPr>
                        <a:t>مساحت قطعه</a:t>
                      </a:r>
                      <a:endParaRPr lang="en-US" sz="1400" b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2  Homa" pitchFamily="2" charset="-78"/>
                      </a:endParaRPr>
                    </a:p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400" b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2  Homa" pitchFamily="2" charset="-78"/>
                        </a:rPr>
                        <a:t>(مترمربع)</a:t>
                      </a:r>
                      <a:endParaRPr lang="en-US" sz="1400" b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2  Homa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400" b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2  Homa" pitchFamily="2" charset="-78"/>
                        </a:rPr>
                        <a:t>مساحت اعیان</a:t>
                      </a:r>
                      <a:endParaRPr lang="en-US" sz="1400" b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2  Homa" pitchFamily="2" charset="-78"/>
                      </a:endParaRPr>
                    </a:p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400" b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2  Homa" pitchFamily="2" charset="-78"/>
                        </a:rPr>
                        <a:t>(مترمربع)</a:t>
                      </a:r>
                      <a:endParaRPr lang="en-US" sz="1400" b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2  Homa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400" b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2  Homa" pitchFamily="2" charset="-78"/>
                        </a:rPr>
                        <a:t>مساحت عرصه</a:t>
                      </a:r>
                      <a:endParaRPr lang="en-US" sz="1400" b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2  Homa" pitchFamily="2" charset="-78"/>
                      </a:endParaRPr>
                    </a:p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400" b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2  Homa" pitchFamily="2" charset="-78"/>
                        </a:rPr>
                        <a:t>(مترمربع)</a:t>
                      </a:r>
                      <a:endParaRPr lang="en-US" sz="1400" b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2  Homa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400" b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2  Homa" pitchFamily="2" charset="-78"/>
                        </a:rPr>
                        <a:t>سطح اشغال</a:t>
                      </a:r>
                      <a:endParaRPr lang="en-US" sz="1400" b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2  Homa" pitchFamily="2" charset="-78"/>
                      </a:endParaRPr>
                    </a:p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400" b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2  Homa" pitchFamily="2" charset="-78"/>
                        </a:rPr>
                        <a:t>(%)</a:t>
                      </a:r>
                      <a:endParaRPr lang="en-US" sz="1400" b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2  Homa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400" b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2  Homa" pitchFamily="2" charset="-78"/>
                        </a:rPr>
                        <a:t>تراکم</a:t>
                      </a:r>
                      <a:endParaRPr lang="en-US" sz="1400" b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2  Homa" pitchFamily="2" charset="-78"/>
                      </a:endParaRPr>
                    </a:p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400" b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2  Homa" pitchFamily="2" charset="-78"/>
                        </a:rPr>
                        <a:t>(%)</a:t>
                      </a:r>
                      <a:endParaRPr lang="en-US" sz="1400" b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2  Homa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4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2  Homa" pitchFamily="2" charset="-78"/>
                        </a:rPr>
                        <a:t>زیربنای کل</a:t>
                      </a:r>
                      <a:endParaRPr lang="en-US" sz="1400" b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2  Homa" pitchFamily="2" charset="-78"/>
                      </a:endParaRPr>
                    </a:p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4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2  Homa" pitchFamily="2" charset="-78"/>
                        </a:rPr>
                        <a:t>(مترمربع)</a:t>
                      </a:r>
                      <a:endParaRPr lang="en-US" sz="1400" b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2  Homa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200" b="0" i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2  Homa" pitchFamily="2" charset="-78"/>
                        </a:rPr>
                        <a:t>جهت گیری قطعه</a:t>
                      </a:r>
                      <a:endParaRPr lang="en-US" sz="1200" b="0" i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2  Homa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310225">
                <a:tc>
                  <a:txBody>
                    <a:bodyPr/>
                    <a:lstStyle/>
                    <a:p>
                      <a:pPr algn="ctr" rtl="1"/>
                      <a:endParaRPr lang="en-US" sz="1600" dirty="0"/>
                    </a:p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/>
                    </a:p>
                    <a:p>
                      <a:pPr algn="ctr" rtl="1"/>
                      <a:r>
                        <a:rPr lang="fa-IR" sz="1600" dirty="0">
                          <a:cs typeface="2  Homa" pitchFamily="2" charset="-78"/>
                        </a:rPr>
                        <a:t>3</a:t>
                      </a:r>
                      <a:endParaRPr lang="en-US" sz="1600" dirty="0">
                        <a:cs typeface="2  Homa" pitchFamily="2" charset="-78"/>
                      </a:endParaRPr>
                    </a:p>
                    <a:p>
                      <a:pPr algn="ctr" rtl="1"/>
                      <a:endParaRPr lang="fa-IR" sz="1600" dirty="0"/>
                    </a:p>
                    <a:p>
                      <a:pPr algn="ctr" rtl="1"/>
                      <a:endParaRPr lang="fa-IR" sz="1600" dirty="0"/>
                    </a:p>
                  </a:txBody>
                  <a:tcPr marL="91439" marR="91439" marT="45706" marB="4570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>
                          <a:cs typeface="2  Homa" pitchFamily="2" charset="-78"/>
                        </a:rPr>
                        <a:t>272/89</a:t>
                      </a:r>
                    </a:p>
                  </a:txBody>
                  <a:tcPr marL="91439" marR="91439" marT="45706" marB="4570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baseline="0" dirty="0">
                          <a:cs typeface="2  Homa" pitchFamily="2" charset="-78"/>
                        </a:rPr>
                        <a:t>179/47    </a:t>
                      </a:r>
                      <a:r>
                        <a:rPr lang="fa-IR" sz="1600" dirty="0">
                          <a:cs typeface="2  Homa" pitchFamily="2" charset="-78"/>
                        </a:rPr>
                        <a:t>  </a:t>
                      </a:r>
                      <a:r>
                        <a:rPr lang="fa-IR" sz="1600" baseline="0" dirty="0">
                          <a:cs typeface="2  Homa" pitchFamily="2" charset="-78"/>
                        </a:rPr>
                        <a:t> </a:t>
                      </a:r>
                      <a:endParaRPr lang="fa-IR" sz="1600" dirty="0">
                        <a:cs typeface="2  Homa" pitchFamily="2" charset="-78"/>
                      </a:endParaRPr>
                    </a:p>
                  </a:txBody>
                  <a:tcPr marL="91439" marR="91439" marT="45706" marB="4570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>
                          <a:cs typeface="2  Homa" pitchFamily="2" charset="-78"/>
                        </a:rPr>
                        <a:t>93/42</a:t>
                      </a:r>
                    </a:p>
                  </a:txBody>
                  <a:tcPr marL="91439" marR="91439" marT="45706" marB="4570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>
                          <a:cs typeface="2  Homa" pitchFamily="2" charset="-78"/>
                        </a:rPr>
                        <a:t>65/76</a:t>
                      </a:r>
                    </a:p>
                  </a:txBody>
                  <a:tcPr marL="91439" marR="91439" marT="45706" marB="4570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>
                          <a:cs typeface="2  Homa" pitchFamily="2" charset="-78"/>
                        </a:rPr>
                        <a:t>197/29</a:t>
                      </a:r>
                    </a:p>
                  </a:txBody>
                  <a:tcPr marL="91439" marR="91439" marT="45706" marB="4570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>
                          <a:cs typeface="2  Homa" pitchFamily="2" charset="-78"/>
                        </a:rPr>
                        <a:t>538/41</a:t>
                      </a:r>
                      <a:endParaRPr lang="fa-IR" sz="1600" dirty="0">
                        <a:solidFill>
                          <a:schemeClr val="tx1"/>
                        </a:solidFill>
                        <a:cs typeface="2  Homa" pitchFamily="2" charset="-78"/>
                      </a:endParaRPr>
                    </a:p>
                  </a:txBody>
                  <a:tcPr marL="91439" marR="91439" marT="45706" marB="4570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>
                          <a:cs typeface="2  Homa" pitchFamily="2" charset="-78"/>
                        </a:rPr>
                        <a:t>شمال غربی – جنوب شرقی</a:t>
                      </a:r>
                      <a:endParaRPr lang="fa-IR" sz="1600" b="0" i="0" dirty="0">
                        <a:solidFill>
                          <a:schemeClr val="accent3">
                            <a:lumMod val="50000"/>
                          </a:schemeClr>
                        </a:solidFill>
                        <a:cs typeface="2  Homa" pitchFamily="2" charset="-78"/>
                      </a:endParaRPr>
                    </a:p>
                  </a:txBody>
                  <a:tcPr marL="91439" marR="91439" marT="45706" marB="4570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5" name="Freeform 14"/>
          <p:cNvSpPr/>
          <p:nvPr/>
        </p:nvSpPr>
        <p:spPr>
          <a:xfrm>
            <a:off x="2665413" y="1093788"/>
            <a:ext cx="512762" cy="585787"/>
          </a:xfrm>
          <a:custGeom>
            <a:avLst/>
            <a:gdLst>
              <a:gd name="connsiteX0" fmla="*/ 0 w 512957"/>
              <a:gd name="connsiteY0" fmla="*/ 133815 h 585132"/>
              <a:gd name="connsiteX1" fmla="*/ 211874 w 512957"/>
              <a:gd name="connsiteY1" fmla="*/ 0 h 585132"/>
              <a:gd name="connsiteX2" fmla="*/ 512957 w 512957"/>
              <a:gd name="connsiteY2" fmla="*/ 434898 h 585132"/>
              <a:gd name="connsiteX3" fmla="*/ 323386 w 512957"/>
              <a:gd name="connsiteY3" fmla="*/ 579864 h 585132"/>
              <a:gd name="connsiteX4" fmla="*/ 301083 w 512957"/>
              <a:gd name="connsiteY4" fmla="*/ 557561 h 585132"/>
              <a:gd name="connsiteX5" fmla="*/ 0 w 512957"/>
              <a:gd name="connsiteY5" fmla="*/ 133815 h 585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12957" h="585132">
                <a:moveTo>
                  <a:pt x="0" y="133815"/>
                </a:moveTo>
                <a:lnTo>
                  <a:pt x="211874" y="0"/>
                </a:lnTo>
                <a:lnTo>
                  <a:pt x="512957" y="434898"/>
                </a:lnTo>
                <a:cubicBezTo>
                  <a:pt x="449767" y="483220"/>
                  <a:pt x="392230" y="540007"/>
                  <a:pt x="323386" y="579864"/>
                </a:cubicBezTo>
                <a:cubicBezTo>
                  <a:pt x="314287" y="585132"/>
                  <a:pt x="301083" y="557561"/>
                  <a:pt x="301083" y="557561"/>
                </a:cubicBezTo>
                <a:lnTo>
                  <a:pt x="0" y="133815"/>
                </a:lnTo>
                <a:close/>
              </a:path>
            </a:pathLst>
          </a:custGeom>
          <a:solidFill>
            <a:srgbClr val="002060">
              <a:alpha val="73000"/>
            </a:srgb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a-IR"/>
          </a:p>
        </p:txBody>
      </p:sp>
      <p:sp>
        <p:nvSpPr>
          <p:cNvPr id="18469" name="TextBox 15"/>
          <p:cNvSpPr txBox="1">
            <a:spLocks noChangeArrowheads="1"/>
          </p:cNvSpPr>
          <p:nvPr/>
        </p:nvSpPr>
        <p:spPr bwMode="auto">
          <a:xfrm>
            <a:off x="7118350" y="4357688"/>
            <a:ext cx="14239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buFont typeface="Wingdings" panose="05000000000000000000" pitchFamily="2" charset="2"/>
              <a:buChar char="§"/>
            </a:pPr>
            <a:r>
              <a:rPr lang="fa-IR" altLang="fa-IR">
                <a:ea typeface="2  Homa"/>
                <a:cs typeface="2  Homa"/>
              </a:rPr>
              <a:t>شناسه پلاک </a:t>
            </a:r>
            <a:r>
              <a:rPr lang="en-US" altLang="fa-IR">
                <a:ea typeface="2  Homa"/>
                <a:cs typeface="2  Homa"/>
              </a:rPr>
              <a:t>a</a:t>
            </a:r>
            <a:endParaRPr lang="fa-IR" altLang="fa-IR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42875" y="1214438"/>
            <a:ext cx="8643938" cy="1071562"/>
          </a:xfrm>
          <a:prstGeom prst="rect">
            <a:avLst/>
          </a:prstGeom>
          <a:solidFill>
            <a:schemeClr val="accent3">
              <a:lumMod val="60000"/>
              <a:lumOff val="40000"/>
              <a:alpha val="58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a-IR"/>
          </a:p>
        </p:txBody>
      </p:sp>
      <p:pic>
        <p:nvPicPr>
          <p:cNvPr id="2" name="Picture 1" descr="Picture1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14313"/>
            <a:ext cx="3565525" cy="3584575"/>
          </a:xfrm>
          <a:prstGeom prst="rect">
            <a:avLst/>
          </a:prstGeom>
          <a:ln w="38100" cap="sq">
            <a:solidFill>
              <a:schemeClr val="accent3">
                <a:lumMod val="60000"/>
                <a:lumOff val="40000"/>
              </a:schemeClr>
            </a:solidFill>
            <a:prstDash val="sysDot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Freeform 2"/>
          <p:cNvSpPr/>
          <p:nvPr/>
        </p:nvSpPr>
        <p:spPr>
          <a:xfrm>
            <a:off x="925513" y="814388"/>
            <a:ext cx="692150" cy="779462"/>
          </a:xfrm>
          <a:custGeom>
            <a:avLst/>
            <a:gdLst>
              <a:gd name="connsiteX0" fmla="*/ 0 w 691376"/>
              <a:gd name="connsiteY0" fmla="*/ 189571 h 780585"/>
              <a:gd name="connsiteX1" fmla="*/ 323386 w 691376"/>
              <a:gd name="connsiteY1" fmla="*/ 0 h 780585"/>
              <a:gd name="connsiteX2" fmla="*/ 568712 w 691376"/>
              <a:gd name="connsiteY2" fmla="*/ 278781 h 780585"/>
              <a:gd name="connsiteX3" fmla="*/ 691376 w 691376"/>
              <a:gd name="connsiteY3" fmla="*/ 512956 h 780585"/>
              <a:gd name="connsiteX4" fmla="*/ 267629 w 691376"/>
              <a:gd name="connsiteY4" fmla="*/ 780585 h 780585"/>
              <a:gd name="connsiteX5" fmla="*/ 89210 w 691376"/>
              <a:gd name="connsiteY5" fmla="*/ 334537 h 780585"/>
              <a:gd name="connsiteX6" fmla="*/ 0 w 691376"/>
              <a:gd name="connsiteY6" fmla="*/ 189571 h 780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91376" h="780585">
                <a:moveTo>
                  <a:pt x="0" y="189571"/>
                </a:moveTo>
                <a:lnTo>
                  <a:pt x="323386" y="0"/>
                </a:lnTo>
                <a:lnTo>
                  <a:pt x="568712" y="278781"/>
                </a:lnTo>
                <a:lnTo>
                  <a:pt x="691376" y="512956"/>
                </a:lnTo>
                <a:lnTo>
                  <a:pt x="267629" y="780585"/>
                </a:lnTo>
                <a:lnTo>
                  <a:pt x="89210" y="334537"/>
                </a:lnTo>
                <a:lnTo>
                  <a:pt x="0" y="189571"/>
                </a:lnTo>
                <a:close/>
              </a:path>
            </a:pathLst>
          </a:custGeom>
          <a:solidFill>
            <a:srgbClr val="FF0000">
              <a:alpha val="66000"/>
            </a:srgbClr>
          </a:solidFill>
          <a:ln w="34925" cmpd="sng">
            <a:solidFill>
              <a:schemeClr val="accent3">
                <a:lumMod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a-IR"/>
          </a:p>
        </p:txBody>
      </p:sp>
      <p:pic>
        <p:nvPicPr>
          <p:cNvPr id="5" name="Picture 4" descr="1-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14813" y="1643063"/>
            <a:ext cx="4483100" cy="5073650"/>
          </a:xfrm>
          <a:prstGeom prst="rect">
            <a:avLst/>
          </a:prstGeom>
          <a:ln w="38100" cap="sq">
            <a:solidFill>
              <a:schemeClr val="accent3">
                <a:lumMod val="60000"/>
                <a:lumOff val="40000"/>
              </a:schemeClr>
            </a:solidFill>
            <a:prstDash val="sysDot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8" name="Elbow Connector 7"/>
          <p:cNvCxnSpPr/>
          <p:nvPr/>
        </p:nvCxnSpPr>
        <p:spPr>
          <a:xfrm>
            <a:off x="1357313" y="1214438"/>
            <a:ext cx="3071812" cy="928687"/>
          </a:xfrm>
          <a:prstGeom prst="bentConnector3">
            <a:avLst>
              <a:gd name="adj1" fmla="val 50000"/>
            </a:avLst>
          </a:prstGeom>
          <a:ln w="38100">
            <a:solidFill>
              <a:srgbClr val="FF0000"/>
            </a:solidFill>
            <a:prstDash val="sysDot"/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71500" y="3214688"/>
            <a:ext cx="1000125" cy="461962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400" dirty="0">
                <a:solidFill>
                  <a:schemeClr val="accent3">
                    <a:lumMod val="50000"/>
                  </a:schemeClr>
                </a:solidFill>
                <a:latin typeface="+mn-lt"/>
                <a:cs typeface="2  Homa" pitchFamily="2" charset="-78"/>
              </a:rPr>
              <a:t>پهنه </a:t>
            </a:r>
            <a:r>
              <a:rPr lang="en-US" sz="2400" dirty="0">
                <a:solidFill>
                  <a:schemeClr val="accent3">
                    <a:lumMod val="50000"/>
                  </a:schemeClr>
                </a:solidFill>
                <a:latin typeface="+mn-lt"/>
                <a:cs typeface="2  Homa" pitchFamily="2" charset="-78"/>
              </a:rPr>
              <a:t>B</a:t>
            </a:r>
            <a:r>
              <a:rPr lang="fa-IR" sz="2400" dirty="0">
                <a:solidFill>
                  <a:schemeClr val="accent3">
                    <a:lumMod val="50000"/>
                  </a:schemeClr>
                </a:solidFill>
                <a:latin typeface="+mn-lt"/>
                <a:cs typeface="+mn-cs"/>
              </a:rPr>
              <a:t>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786313" y="285750"/>
            <a:ext cx="4464050" cy="400050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fa-IR" sz="2000" dirty="0">
                <a:solidFill>
                  <a:schemeClr val="accent3">
                    <a:lumMod val="50000"/>
                  </a:schemeClr>
                </a:solidFill>
                <a:latin typeface="+mn-lt"/>
                <a:cs typeface="2  Homa" pitchFamily="2" charset="-78"/>
              </a:rPr>
              <a:t>موقعیت بلوک 2 در پهنه </a:t>
            </a:r>
            <a:r>
              <a:rPr lang="en-US" sz="2000" dirty="0">
                <a:solidFill>
                  <a:schemeClr val="accent3">
                    <a:lumMod val="50000"/>
                  </a:schemeClr>
                </a:solidFill>
                <a:latin typeface="+mn-lt"/>
                <a:cs typeface="2  Homa" pitchFamily="2" charset="-78"/>
              </a:rPr>
              <a:t> B</a:t>
            </a:r>
          </a:p>
        </p:txBody>
      </p:sp>
      <p:cxnSp>
        <p:nvCxnSpPr>
          <p:cNvPr id="12" name="Straight Arrow Connector 11"/>
          <p:cNvCxnSpPr/>
          <p:nvPr/>
        </p:nvCxnSpPr>
        <p:spPr>
          <a:xfrm flipV="1">
            <a:off x="4214813" y="1643063"/>
            <a:ext cx="1928812" cy="1071562"/>
          </a:xfrm>
          <a:prstGeom prst="straightConnector1">
            <a:avLst/>
          </a:prstGeom>
          <a:ln w="38100">
            <a:solidFill>
              <a:schemeClr val="accent3">
                <a:lumMod val="50000"/>
              </a:schemeClr>
            </a:solidFill>
            <a:prstDash val="sysDot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466" name="TextBox 12"/>
          <p:cNvSpPr txBox="1">
            <a:spLocks noChangeArrowheads="1"/>
          </p:cNvSpPr>
          <p:nvPr/>
        </p:nvSpPr>
        <p:spPr bwMode="auto">
          <a:xfrm rot="-1883659">
            <a:off x="4679950" y="1779588"/>
            <a:ext cx="8715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r>
              <a:rPr lang="fa-IR" altLang="fa-IR">
                <a:ea typeface="2  Homa"/>
                <a:cs typeface="2  Homa"/>
              </a:rPr>
              <a:t>57/46</a:t>
            </a:r>
          </a:p>
        </p:txBody>
      </p:sp>
      <p:cxnSp>
        <p:nvCxnSpPr>
          <p:cNvPr id="14" name="Straight Arrow Connector 13"/>
          <p:cNvCxnSpPr/>
          <p:nvPr/>
        </p:nvCxnSpPr>
        <p:spPr>
          <a:xfrm rot="16200000" flipV="1">
            <a:off x="6250782" y="2178843"/>
            <a:ext cx="2857500" cy="1928813"/>
          </a:xfrm>
          <a:prstGeom prst="straightConnector1">
            <a:avLst/>
          </a:prstGeom>
          <a:ln w="38100">
            <a:solidFill>
              <a:schemeClr val="accent3">
                <a:lumMod val="50000"/>
              </a:schemeClr>
            </a:solidFill>
            <a:prstDash val="sysDot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468" name="TextBox 16"/>
          <p:cNvSpPr txBox="1">
            <a:spLocks noChangeArrowheads="1"/>
          </p:cNvSpPr>
          <p:nvPr/>
        </p:nvSpPr>
        <p:spPr bwMode="auto">
          <a:xfrm rot="3327543">
            <a:off x="7429500" y="2859088"/>
            <a:ext cx="9636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r>
              <a:rPr lang="fa-IR" altLang="fa-IR">
                <a:ea typeface="2  Homa"/>
                <a:cs typeface="2  Homa"/>
              </a:rPr>
              <a:t>104/64</a:t>
            </a:r>
          </a:p>
        </p:txBody>
      </p:sp>
      <p:sp>
        <p:nvSpPr>
          <p:cNvPr id="19469" name="TextBox 18"/>
          <p:cNvSpPr txBox="1">
            <a:spLocks noChangeArrowheads="1"/>
          </p:cNvSpPr>
          <p:nvPr/>
        </p:nvSpPr>
        <p:spPr bwMode="auto">
          <a:xfrm rot="-1883659">
            <a:off x="7175500" y="5986463"/>
            <a:ext cx="8715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r>
              <a:rPr lang="fa-IR" altLang="fa-IR">
                <a:ea typeface="2  Homa"/>
                <a:cs typeface="2  Homa"/>
              </a:rPr>
              <a:t>79/24</a:t>
            </a:r>
          </a:p>
        </p:txBody>
      </p:sp>
      <p:cxnSp>
        <p:nvCxnSpPr>
          <p:cNvPr id="20" name="Straight Arrow Connector 19"/>
          <p:cNvCxnSpPr/>
          <p:nvPr/>
        </p:nvCxnSpPr>
        <p:spPr>
          <a:xfrm rot="16200000" flipH="1">
            <a:off x="3357562" y="4143376"/>
            <a:ext cx="3357563" cy="1643062"/>
          </a:xfrm>
          <a:prstGeom prst="straightConnector1">
            <a:avLst/>
          </a:prstGeom>
          <a:ln w="38100">
            <a:solidFill>
              <a:schemeClr val="accent3">
                <a:lumMod val="50000"/>
              </a:schemeClr>
            </a:solidFill>
            <a:prstDash val="sysDot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V="1">
            <a:off x="6143625" y="5072063"/>
            <a:ext cx="2643188" cy="1643062"/>
          </a:xfrm>
          <a:prstGeom prst="straightConnector1">
            <a:avLst/>
          </a:prstGeom>
          <a:ln w="38100">
            <a:solidFill>
              <a:schemeClr val="accent3">
                <a:lumMod val="50000"/>
              </a:schemeClr>
            </a:solidFill>
            <a:prstDash val="sysDot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472" name="TextBox 26"/>
          <p:cNvSpPr txBox="1">
            <a:spLocks noChangeArrowheads="1"/>
          </p:cNvSpPr>
          <p:nvPr/>
        </p:nvSpPr>
        <p:spPr bwMode="auto">
          <a:xfrm rot="3657889">
            <a:off x="4157663" y="4746625"/>
            <a:ext cx="9652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r>
              <a:rPr lang="fa-IR" altLang="fa-IR">
                <a:ea typeface="2  Homa"/>
                <a:cs typeface="2  Homa"/>
              </a:rPr>
              <a:t>107/66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14313" y="4000500"/>
            <a:ext cx="3929062" cy="2492375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fa-IR" sz="2000" dirty="0">
                <a:solidFill>
                  <a:schemeClr val="accent3">
                    <a:lumMod val="50000"/>
                  </a:schemeClr>
                </a:solidFill>
                <a:latin typeface="+mn-lt"/>
                <a:cs typeface="2  Homa" pitchFamily="2" charset="-78"/>
              </a:rPr>
              <a:t>توضیحات بلوک :</a:t>
            </a:r>
            <a:endParaRPr lang="fa-IR" sz="2000" b="1" dirty="0">
              <a:solidFill>
                <a:schemeClr val="accent3">
                  <a:lumMod val="50000"/>
                </a:schemeClr>
              </a:solidFill>
              <a:latin typeface="+mn-lt"/>
              <a:cs typeface="2  Homa" pitchFamily="2" charset="-78"/>
            </a:endParaRPr>
          </a:p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fa-IR" b="1" dirty="0">
                <a:solidFill>
                  <a:schemeClr val="accent3">
                    <a:lumMod val="50000"/>
                  </a:schemeClr>
                </a:solidFill>
                <a:latin typeface="+mn-lt"/>
                <a:cs typeface="2  Homa" pitchFamily="2" charset="-78"/>
              </a:rPr>
              <a:t>جهت گیری </a:t>
            </a:r>
            <a:r>
              <a:rPr lang="fa-IR" sz="1600" dirty="0">
                <a:solidFill>
                  <a:schemeClr val="accent3">
                    <a:lumMod val="50000"/>
                  </a:schemeClr>
                </a:solidFill>
                <a:latin typeface="+mn-lt"/>
                <a:cs typeface="2  Homa" pitchFamily="2" charset="-78"/>
              </a:rPr>
              <a:t>: شمال غربی – جنوب شرقی و 28  درجه از محور شمال به سمت غرب ( خلاف عقربه های ساعت )</a:t>
            </a:r>
          </a:p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fa-IR" b="1" dirty="0">
                <a:solidFill>
                  <a:schemeClr val="accent3">
                    <a:lumMod val="50000"/>
                  </a:schemeClr>
                </a:solidFill>
                <a:latin typeface="+mn-lt"/>
                <a:cs typeface="2  Homa" pitchFamily="2" charset="-78"/>
              </a:rPr>
              <a:t>نفوذ پذیری </a:t>
            </a:r>
            <a:r>
              <a:rPr lang="fa-IR" sz="1600" dirty="0">
                <a:solidFill>
                  <a:schemeClr val="accent3">
                    <a:lumMod val="50000"/>
                  </a:schemeClr>
                </a:solidFill>
                <a:latin typeface="+mn-lt"/>
                <a:cs typeface="2  Homa" pitchFamily="2" charset="-78"/>
              </a:rPr>
              <a:t>: به داخل بلوک از طریق 2 بن بست میسر است .</a:t>
            </a:r>
          </a:p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fa-IR" b="1" dirty="0">
                <a:solidFill>
                  <a:schemeClr val="accent3">
                    <a:lumMod val="50000"/>
                  </a:schemeClr>
                </a:solidFill>
                <a:latin typeface="+mn-lt"/>
                <a:cs typeface="2  Homa" pitchFamily="2" charset="-78"/>
              </a:rPr>
              <a:t>بافت</a:t>
            </a:r>
            <a:r>
              <a:rPr lang="fa-IR" sz="1600" dirty="0">
                <a:solidFill>
                  <a:schemeClr val="accent3">
                    <a:lumMod val="50000"/>
                  </a:schemeClr>
                </a:solidFill>
                <a:latin typeface="+mn-lt"/>
                <a:cs typeface="2  Homa" pitchFamily="2" charset="-78"/>
              </a:rPr>
              <a:t> : نسبت به محدوده های اطراف دانه بندی فشرده ای دارد .</a:t>
            </a:r>
          </a:p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fa-IR" b="1" dirty="0">
                <a:solidFill>
                  <a:schemeClr val="accent3">
                    <a:lumMod val="50000"/>
                  </a:schemeClr>
                </a:solidFill>
                <a:latin typeface="+mn-lt"/>
                <a:cs typeface="2  Homa" pitchFamily="2" charset="-78"/>
              </a:rPr>
              <a:t>ابعاد</a:t>
            </a:r>
            <a:r>
              <a:rPr lang="fa-IR" sz="1600" dirty="0">
                <a:solidFill>
                  <a:schemeClr val="accent3">
                    <a:lumMod val="50000"/>
                  </a:schemeClr>
                </a:solidFill>
                <a:latin typeface="+mn-lt"/>
                <a:cs typeface="2  Homa" pitchFamily="2" charset="-78"/>
              </a:rPr>
              <a:t> : تقریبا 57 در 46 در 107 در 104 می باشد .</a:t>
            </a:r>
            <a:endParaRPr lang="en-US" sz="1600" dirty="0">
              <a:solidFill>
                <a:schemeClr val="accent3">
                  <a:lumMod val="50000"/>
                </a:schemeClr>
              </a:solidFill>
              <a:latin typeface="+mn-lt"/>
              <a:cs typeface="2  Homa" pitchFamily="2" charset="-78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3929063" y="928688"/>
            <a:ext cx="4857750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fa-IR" sz="1600" dirty="0">
                <a:solidFill>
                  <a:schemeClr val="accent3">
                    <a:lumMod val="50000"/>
                  </a:schemeClr>
                </a:solidFill>
                <a:latin typeface="+mn-lt"/>
                <a:cs typeface="2  Homa" pitchFamily="2" charset="-78"/>
              </a:rPr>
              <a:t>بلوک 1 از پهنه </a:t>
            </a:r>
            <a:r>
              <a:rPr lang="en-US" sz="1600" dirty="0">
                <a:solidFill>
                  <a:schemeClr val="accent3">
                    <a:lumMod val="50000"/>
                  </a:schemeClr>
                </a:solidFill>
                <a:latin typeface="+mn-lt"/>
                <a:cs typeface="2  Homa" pitchFamily="2" charset="-78"/>
              </a:rPr>
              <a:t>A </a:t>
            </a:r>
            <a:r>
              <a:rPr lang="fa-IR" sz="1600" dirty="0">
                <a:solidFill>
                  <a:schemeClr val="accent3">
                    <a:lumMod val="50000"/>
                  </a:schemeClr>
                </a:solidFill>
                <a:latin typeface="+mn-lt"/>
                <a:cs typeface="2  Homa" pitchFamily="2" charset="-78"/>
              </a:rPr>
              <a:t>در مجاورت کوچه های شهید محمود رجبی و بیت العباس ( محله خلف خانعلی ) واقع شده است 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/>
        </p:nvSpPr>
        <p:spPr>
          <a:xfrm>
            <a:off x="142875" y="1214438"/>
            <a:ext cx="8643938" cy="1071562"/>
          </a:xfrm>
          <a:prstGeom prst="rect">
            <a:avLst/>
          </a:prstGeom>
          <a:solidFill>
            <a:schemeClr val="accent3">
              <a:lumMod val="60000"/>
              <a:lumOff val="40000"/>
              <a:alpha val="58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a-IR"/>
          </a:p>
        </p:txBody>
      </p:sp>
      <p:pic>
        <p:nvPicPr>
          <p:cNvPr id="4" name="Picture 3" descr="14444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88" y="642938"/>
            <a:ext cx="6265862" cy="3292475"/>
          </a:xfrm>
          <a:prstGeom prst="rect">
            <a:avLst/>
          </a:prstGeom>
          <a:ln w="38100" cap="sq">
            <a:solidFill>
              <a:schemeClr val="accent3">
                <a:lumMod val="60000"/>
                <a:lumOff val="40000"/>
              </a:schemeClr>
            </a:solidFill>
            <a:prstDash val="sysDot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4679950" y="214313"/>
            <a:ext cx="4464050" cy="400050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fa-IR" sz="2000" dirty="0">
                <a:solidFill>
                  <a:schemeClr val="accent3">
                    <a:lumMod val="50000"/>
                  </a:schemeClr>
                </a:solidFill>
                <a:latin typeface="+mn-lt"/>
                <a:cs typeface="2  Homa" pitchFamily="2" charset="-78"/>
              </a:rPr>
              <a:t>مدل سه بعدی از بلوک 2 </a:t>
            </a:r>
            <a:endParaRPr lang="en-US" sz="2000" dirty="0">
              <a:solidFill>
                <a:schemeClr val="accent3">
                  <a:lumMod val="50000"/>
                </a:schemeClr>
              </a:solidFill>
              <a:latin typeface="+mn-lt"/>
              <a:cs typeface="2  Homa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28625" y="785813"/>
            <a:ext cx="357188" cy="214312"/>
          </a:xfrm>
          <a:prstGeom prst="rect">
            <a:avLst/>
          </a:prstGeom>
          <a:solidFill>
            <a:srgbClr val="FF000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a-IR"/>
          </a:p>
        </p:txBody>
      </p:sp>
      <p:sp>
        <p:nvSpPr>
          <p:cNvPr id="12" name="Rectangle 11"/>
          <p:cNvSpPr/>
          <p:nvPr/>
        </p:nvSpPr>
        <p:spPr>
          <a:xfrm>
            <a:off x="428625" y="1143000"/>
            <a:ext cx="357188" cy="214313"/>
          </a:xfrm>
          <a:prstGeom prst="rect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a-IR"/>
          </a:p>
        </p:txBody>
      </p:sp>
      <p:sp>
        <p:nvSpPr>
          <p:cNvPr id="20487" name="TextBox 12"/>
          <p:cNvSpPr txBox="1">
            <a:spLocks noChangeArrowheads="1"/>
          </p:cNvSpPr>
          <p:nvPr/>
        </p:nvSpPr>
        <p:spPr bwMode="auto">
          <a:xfrm>
            <a:off x="857250" y="785813"/>
            <a:ext cx="5715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r>
              <a:rPr lang="fa-IR" altLang="fa-IR" sz="1600">
                <a:ea typeface="2  Homa"/>
                <a:cs typeface="2  Homa"/>
              </a:rPr>
              <a:t>1 طبقه </a:t>
            </a:r>
          </a:p>
        </p:txBody>
      </p:sp>
      <p:sp>
        <p:nvSpPr>
          <p:cNvPr id="20488" name="TextBox 13"/>
          <p:cNvSpPr txBox="1">
            <a:spLocks noChangeArrowheads="1"/>
          </p:cNvSpPr>
          <p:nvPr/>
        </p:nvSpPr>
        <p:spPr bwMode="auto">
          <a:xfrm>
            <a:off x="857250" y="1071563"/>
            <a:ext cx="5715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r>
              <a:rPr lang="fa-IR" altLang="fa-IR" sz="1600">
                <a:ea typeface="2  Homa"/>
                <a:cs typeface="2  Homa"/>
              </a:rPr>
              <a:t>2 طبقه </a:t>
            </a:r>
          </a:p>
        </p:txBody>
      </p: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142875" y="4500563"/>
          <a:ext cx="8572500" cy="2360814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857250"/>
                <a:gridCol w="857250"/>
                <a:gridCol w="857250"/>
                <a:gridCol w="857250"/>
                <a:gridCol w="857250"/>
                <a:gridCol w="857250"/>
                <a:gridCol w="857250"/>
                <a:gridCol w="857250"/>
                <a:gridCol w="857250"/>
                <a:gridCol w="857250"/>
              </a:tblGrid>
              <a:tr h="969190"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ar-SA" sz="16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2  Homa" pitchFamily="2" charset="-78"/>
                        </a:rPr>
                        <a:t>تعداد پلاک</a:t>
                      </a:r>
                      <a:endParaRPr lang="en-US" sz="1600" b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2  Homa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ar-SA" sz="16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2  Homa" pitchFamily="2" charset="-78"/>
                        </a:rPr>
                        <a:t>مساحت کل </a:t>
                      </a:r>
                      <a:r>
                        <a:rPr lang="fa-IR" sz="16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2  Homa" pitchFamily="2" charset="-78"/>
                        </a:rPr>
                        <a:t>(مترمربع)</a:t>
                      </a:r>
                      <a:endParaRPr lang="en-US" sz="1600" b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2  Homa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ar-SA" sz="16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2  Homa" pitchFamily="2" charset="-78"/>
                        </a:rPr>
                        <a:t>متوسط مساحت پلاک‌ها </a:t>
                      </a:r>
                      <a:endParaRPr lang="en-US" sz="1600" b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2  Homa" pitchFamily="2" charset="-78"/>
                      </a:endParaRPr>
                    </a:p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6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2  Homa" pitchFamily="2" charset="-78"/>
                        </a:rPr>
                        <a:t>(مترمربع)</a:t>
                      </a:r>
                      <a:endParaRPr lang="en-US" sz="1600" b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2  Homa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ar-SA" sz="16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2  Homa" pitchFamily="2" charset="-78"/>
                        </a:rPr>
                        <a:t>کمینه مساحت پلاک </a:t>
                      </a:r>
                      <a:r>
                        <a:rPr lang="fa-IR" sz="16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2  Homa" pitchFamily="2" charset="-78"/>
                        </a:rPr>
                        <a:t>(مترمربع)</a:t>
                      </a:r>
                      <a:endParaRPr lang="en-US" sz="1600" b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2  Homa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ar-SA" sz="16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2  Homa" pitchFamily="2" charset="-78"/>
                        </a:rPr>
                        <a:t>بیشینه</a:t>
                      </a:r>
                      <a:endParaRPr lang="en-US" sz="1600" b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2  Homa" pitchFamily="2" charset="-78"/>
                      </a:endParaRPr>
                    </a:p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ar-SA" sz="16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2  Homa" pitchFamily="2" charset="-78"/>
                        </a:rPr>
                        <a:t>مساحت پلاک </a:t>
                      </a:r>
                      <a:r>
                        <a:rPr lang="fa-IR" sz="16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2  Homa" pitchFamily="2" charset="-78"/>
                        </a:rPr>
                        <a:t>(مترمربع)</a:t>
                      </a:r>
                      <a:endParaRPr lang="en-US" sz="1600" b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2  Homa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6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2  Homa" pitchFamily="2" charset="-78"/>
                        </a:rPr>
                        <a:t>توده (مترمربع)</a:t>
                      </a:r>
                      <a:endParaRPr lang="en-US" sz="1600" b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2  Homa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ar-SA" sz="16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2  Homa" pitchFamily="2" charset="-78"/>
                        </a:rPr>
                        <a:t>فضا </a:t>
                      </a:r>
                      <a:r>
                        <a:rPr lang="fa-IR" sz="16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2  Homa" pitchFamily="2" charset="-78"/>
                        </a:rPr>
                        <a:t>(مترمربع)</a:t>
                      </a:r>
                      <a:endParaRPr lang="en-US" sz="1600" b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2  Homa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ar-SA" sz="13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2  Homa" pitchFamily="2" charset="-78"/>
                        </a:rPr>
                        <a:t>متوسط سطح اشغال (%)</a:t>
                      </a:r>
                      <a:endParaRPr lang="en-US" sz="1300" b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2  Homa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ar-SA" sz="13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2  Homa" pitchFamily="2" charset="-78"/>
                        </a:rPr>
                        <a:t>متوسط نسبت توده به فضا</a:t>
                      </a:r>
                      <a:endParaRPr lang="en-US" sz="1300" b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2  Homa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ar-SA" sz="13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2  Homa" pitchFamily="2" charset="-78"/>
                        </a:rPr>
                        <a:t>متوسط تعداد طبقات</a:t>
                      </a:r>
                      <a:endParaRPr lang="en-US" sz="1300" b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2  Homa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129485">
                <a:tc>
                  <a:txBody>
                    <a:bodyPr/>
                    <a:lstStyle/>
                    <a:p>
                      <a:pPr algn="ctr" rtl="1"/>
                      <a:endParaRPr lang="en-US" sz="1300" dirty="0"/>
                    </a:p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300" dirty="0"/>
                    </a:p>
                    <a:p>
                      <a:pPr algn="ctr" rtl="1"/>
                      <a:r>
                        <a:rPr lang="fa-IR" sz="1300" dirty="0">
                          <a:cs typeface="2  Homa" pitchFamily="2" charset="-78"/>
                        </a:rPr>
                        <a:t>29</a:t>
                      </a:r>
                      <a:endParaRPr lang="en-US" sz="1300" dirty="0">
                        <a:cs typeface="2  Homa" pitchFamily="2" charset="-78"/>
                      </a:endParaRPr>
                    </a:p>
                    <a:p>
                      <a:pPr algn="ctr" rtl="1"/>
                      <a:endParaRPr lang="fa-IR" sz="1300" dirty="0"/>
                    </a:p>
                    <a:p>
                      <a:pPr algn="ctr" rtl="1"/>
                      <a:endParaRPr lang="fa-IR" sz="1300" dirty="0"/>
                    </a:p>
                  </a:txBody>
                  <a:tcPr marL="91439" marR="91439" marT="51340" marB="5134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300" dirty="0">
                          <a:cs typeface="2  Homa" pitchFamily="2" charset="-78"/>
                        </a:rPr>
                        <a:t>7556/56</a:t>
                      </a:r>
                    </a:p>
                  </a:txBody>
                  <a:tcPr marL="91439" marR="91439" marT="51340" marB="513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300" baseline="0" dirty="0">
                          <a:cs typeface="2  Homa" pitchFamily="2" charset="-78"/>
                        </a:rPr>
                        <a:t>299/99      </a:t>
                      </a:r>
                      <a:r>
                        <a:rPr lang="fa-IR" sz="1300" dirty="0">
                          <a:cs typeface="2  Homa" pitchFamily="2" charset="-78"/>
                        </a:rPr>
                        <a:t>  </a:t>
                      </a:r>
                      <a:r>
                        <a:rPr lang="fa-IR" sz="1300" baseline="0" dirty="0">
                          <a:cs typeface="2  Homa" pitchFamily="2" charset="-78"/>
                        </a:rPr>
                        <a:t> </a:t>
                      </a:r>
                      <a:endParaRPr lang="fa-IR" sz="1300" dirty="0">
                        <a:cs typeface="2  Homa" pitchFamily="2" charset="-78"/>
                      </a:endParaRPr>
                    </a:p>
                  </a:txBody>
                  <a:tcPr marL="91439" marR="91439" marT="51340" marB="513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300" dirty="0">
                          <a:cs typeface="2  Homa" pitchFamily="2" charset="-78"/>
                        </a:rPr>
                        <a:t>147/30</a:t>
                      </a:r>
                    </a:p>
                  </a:txBody>
                  <a:tcPr marL="91439" marR="91439" marT="51340" marB="513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300" dirty="0">
                          <a:cs typeface="2  Homa" pitchFamily="2" charset="-78"/>
                        </a:rPr>
                        <a:t>451/67</a:t>
                      </a:r>
                    </a:p>
                  </a:txBody>
                  <a:tcPr marL="91439" marR="91439" marT="51340" marB="513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300" dirty="0">
                          <a:cs typeface="2  Homa" pitchFamily="2" charset="-78"/>
                        </a:rPr>
                        <a:t>6.23/22</a:t>
                      </a:r>
                    </a:p>
                  </a:txBody>
                  <a:tcPr marL="91439" marR="91439" marT="51340" marB="513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300" dirty="0">
                          <a:cs typeface="2  Homa" pitchFamily="2" charset="-78"/>
                        </a:rPr>
                        <a:t>1533/34</a:t>
                      </a:r>
                      <a:endParaRPr lang="fa-IR" sz="1300" dirty="0">
                        <a:solidFill>
                          <a:schemeClr val="tx1"/>
                        </a:solidFill>
                        <a:cs typeface="2  Homa" pitchFamily="2" charset="-78"/>
                      </a:endParaRPr>
                    </a:p>
                  </a:txBody>
                  <a:tcPr marL="91439" marR="91439" marT="51340" marB="513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300" dirty="0">
                          <a:solidFill>
                            <a:schemeClr val="tx1"/>
                          </a:solidFill>
                          <a:cs typeface="2  Homa" pitchFamily="2" charset="-78"/>
                        </a:rPr>
                        <a:t>79/70</a:t>
                      </a:r>
                    </a:p>
                  </a:txBody>
                  <a:tcPr marL="91439" marR="91439" marT="51340" marB="513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300" dirty="0">
                          <a:solidFill>
                            <a:schemeClr val="tx1"/>
                          </a:solidFill>
                          <a:cs typeface="2  Homa" pitchFamily="2" charset="-78"/>
                        </a:rPr>
                        <a:t>3/928</a:t>
                      </a:r>
                    </a:p>
                  </a:txBody>
                  <a:tcPr marL="91439" marR="91439" marT="51340" marB="513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300" dirty="0">
                          <a:solidFill>
                            <a:schemeClr val="tx1"/>
                          </a:solidFill>
                          <a:cs typeface="2  Homa" pitchFamily="2" charset="-78"/>
                        </a:rPr>
                        <a:t>1/31</a:t>
                      </a:r>
                    </a:p>
                  </a:txBody>
                  <a:tcPr marL="91439" marR="91439" marT="51340" marB="513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20524" name="TextBox 15"/>
          <p:cNvSpPr txBox="1">
            <a:spLocks noChangeArrowheads="1"/>
          </p:cNvSpPr>
          <p:nvPr/>
        </p:nvSpPr>
        <p:spPr bwMode="auto">
          <a:xfrm>
            <a:off x="6786563" y="4071938"/>
            <a:ext cx="18446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buFont typeface="Wingdings" panose="05000000000000000000" pitchFamily="2" charset="2"/>
              <a:buChar char="§"/>
            </a:pPr>
            <a:r>
              <a:rPr lang="fa-IR" altLang="fa-IR" sz="1600">
                <a:ea typeface="2  Homa"/>
                <a:cs typeface="2  Homa"/>
              </a:rPr>
              <a:t>شناسه بلوک شماره 2</a:t>
            </a:r>
            <a:r>
              <a:rPr lang="fa-IR" altLang="fa-IR"/>
              <a:t> 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142875" y="1214438"/>
            <a:ext cx="8643938" cy="1071562"/>
          </a:xfrm>
          <a:prstGeom prst="rect">
            <a:avLst/>
          </a:prstGeom>
          <a:solidFill>
            <a:schemeClr val="accent3">
              <a:lumMod val="60000"/>
              <a:lumOff val="40000"/>
              <a:alpha val="58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a-IR"/>
          </a:p>
        </p:txBody>
      </p:sp>
      <p:sp>
        <p:nvSpPr>
          <p:cNvPr id="3" name="TextBox 2"/>
          <p:cNvSpPr txBox="1"/>
          <p:nvPr/>
        </p:nvSpPr>
        <p:spPr>
          <a:xfrm>
            <a:off x="4786313" y="285750"/>
            <a:ext cx="4464050" cy="400050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fa-IR" sz="2000" dirty="0">
                <a:solidFill>
                  <a:schemeClr val="accent3">
                    <a:lumMod val="50000"/>
                  </a:schemeClr>
                </a:solidFill>
                <a:latin typeface="+mn-lt"/>
                <a:cs typeface="2  Homa" pitchFamily="2" charset="-78"/>
              </a:rPr>
              <a:t>موقعیت پلاک </a:t>
            </a:r>
            <a:r>
              <a:rPr lang="en-US" sz="2000" dirty="0">
                <a:solidFill>
                  <a:schemeClr val="accent3">
                    <a:lumMod val="50000"/>
                  </a:schemeClr>
                </a:solidFill>
                <a:latin typeface="+mn-lt"/>
                <a:cs typeface="2  Homa" pitchFamily="2" charset="-78"/>
              </a:rPr>
              <a:t>b</a:t>
            </a:r>
            <a:r>
              <a:rPr lang="fa-IR" sz="2000" dirty="0">
                <a:solidFill>
                  <a:schemeClr val="accent3">
                    <a:lumMod val="50000"/>
                  </a:schemeClr>
                </a:solidFill>
                <a:latin typeface="+mn-lt"/>
                <a:cs typeface="2  Homa" pitchFamily="2" charset="-78"/>
              </a:rPr>
              <a:t>در بلوک  2</a:t>
            </a:r>
            <a:endParaRPr lang="en-US" sz="2000" dirty="0">
              <a:solidFill>
                <a:schemeClr val="accent3">
                  <a:lumMod val="50000"/>
                </a:schemeClr>
              </a:solidFill>
              <a:latin typeface="+mn-lt"/>
              <a:cs typeface="2  Homa" pitchFamily="2" charset="-78"/>
            </a:endParaRPr>
          </a:p>
        </p:txBody>
      </p:sp>
      <p:sp>
        <p:nvSpPr>
          <p:cNvPr id="21508" name="TextBox 10"/>
          <p:cNvSpPr txBox="1">
            <a:spLocks noChangeArrowheads="1"/>
          </p:cNvSpPr>
          <p:nvPr/>
        </p:nvSpPr>
        <p:spPr bwMode="auto">
          <a:xfrm>
            <a:off x="4500563" y="2857500"/>
            <a:ext cx="3857625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buFont typeface="Wingdings" panose="05000000000000000000" pitchFamily="2" charset="2"/>
              <a:buChar char="ü"/>
            </a:pPr>
            <a:r>
              <a:rPr lang="fa-IR" altLang="fa-IR" sz="2000">
                <a:ea typeface="2  Homa"/>
                <a:cs typeface="2  Homa"/>
              </a:rPr>
              <a:t>توضیحات پلاک :</a:t>
            </a:r>
          </a:p>
          <a:p>
            <a:pPr eaLnBrk="1" hangingPunct="1">
              <a:buFont typeface="Wingdings" panose="05000000000000000000" pitchFamily="2" charset="2"/>
              <a:buChar char="§"/>
            </a:pPr>
            <a:r>
              <a:rPr lang="fa-IR" altLang="fa-IR" sz="1600">
                <a:ea typeface="2  Homa"/>
                <a:cs typeface="2  Homa"/>
              </a:rPr>
              <a:t>پلاک انتخابی در ضلع شرقی بلوک واقع شده است .</a:t>
            </a:r>
          </a:p>
          <a:p>
            <a:pPr eaLnBrk="1" hangingPunct="1">
              <a:buFont typeface="Wingdings" panose="05000000000000000000" pitchFamily="2" charset="2"/>
              <a:buChar char="§"/>
            </a:pPr>
            <a:r>
              <a:rPr lang="fa-IR" altLang="fa-IR" b="1">
                <a:ea typeface="2  Homa"/>
                <a:cs typeface="2  Homa"/>
              </a:rPr>
              <a:t>جهت گیری</a:t>
            </a:r>
            <a:r>
              <a:rPr lang="fa-IR" altLang="fa-IR" sz="1600">
                <a:ea typeface="2  Homa"/>
                <a:cs typeface="2  Homa"/>
              </a:rPr>
              <a:t>: همه جهات ( 4 جبهه )</a:t>
            </a:r>
          </a:p>
          <a:p>
            <a:pPr eaLnBrk="1" hangingPunct="1">
              <a:buFont typeface="Wingdings" panose="05000000000000000000" pitchFamily="2" charset="2"/>
              <a:buChar char="§"/>
            </a:pPr>
            <a:r>
              <a:rPr lang="fa-IR" altLang="fa-IR" b="1">
                <a:ea typeface="2  Homa"/>
                <a:cs typeface="2  Homa"/>
              </a:rPr>
              <a:t>نفوذ پذیری </a:t>
            </a:r>
            <a:r>
              <a:rPr lang="fa-IR" altLang="fa-IR" sz="1600">
                <a:ea typeface="2  Homa"/>
                <a:cs typeface="2  Homa"/>
              </a:rPr>
              <a:t>: از جداره شرقی و جنوبی</a:t>
            </a:r>
          </a:p>
          <a:p>
            <a:pPr eaLnBrk="1" hangingPunct="1">
              <a:buFont typeface="Wingdings" panose="05000000000000000000" pitchFamily="2" charset="2"/>
              <a:buChar char="§"/>
            </a:pPr>
            <a:r>
              <a:rPr lang="fa-IR" altLang="fa-IR" b="1">
                <a:ea typeface="2  Homa"/>
                <a:cs typeface="2  Homa"/>
              </a:rPr>
              <a:t>ابعاد : </a:t>
            </a:r>
            <a:r>
              <a:rPr lang="fa-IR" altLang="fa-IR" sz="1600">
                <a:ea typeface="2  Homa"/>
                <a:cs typeface="2  Homa"/>
              </a:rPr>
              <a:t>15/31 در 14/11</a:t>
            </a:r>
            <a:endParaRPr lang="fa-IR" altLang="fa-IR" b="1">
              <a:ea typeface="2  Homa"/>
              <a:cs typeface="2  Homa"/>
            </a:endParaRPr>
          </a:p>
          <a:p>
            <a:pPr eaLnBrk="1" hangingPunct="1">
              <a:buFont typeface="Wingdings" panose="05000000000000000000" pitchFamily="2" charset="2"/>
              <a:buChar char="§"/>
            </a:pPr>
            <a:endParaRPr lang="fa-IR" altLang="fa-IR" sz="1600">
              <a:ea typeface="2  Homa"/>
              <a:cs typeface="2  Homa"/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/>
        </p:nvGraphicFramePr>
        <p:xfrm>
          <a:off x="142871" y="4857750"/>
          <a:ext cx="8572504" cy="172754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071563"/>
                <a:gridCol w="1071563"/>
                <a:gridCol w="1071563"/>
                <a:gridCol w="1071563"/>
                <a:gridCol w="1071563"/>
                <a:gridCol w="1071563"/>
                <a:gridCol w="1071563"/>
                <a:gridCol w="1071563"/>
              </a:tblGrid>
              <a:tr h="721734"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4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2  Homa" pitchFamily="2" charset="-78"/>
                        </a:rPr>
                        <a:t>تعداد طبقات</a:t>
                      </a:r>
                      <a:endParaRPr lang="en-US" sz="1400" b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2  Homa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400" b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2  Homa" pitchFamily="2" charset="-78"/>
                        </a:rPr>
                        <a:t>مساحت قطعه</a:t>
                      </a:r>
                      <a:endParaRPr lang="en-US" sz="1400" b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2  Homa" pitchFamily="2" charset="-78"/>
                      </a:endParaRPr>
                    </a:p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400" b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2  Homa" pitchFamily="2" charset="-78"/>
                        </a:rPr>
                        <a:t>(مترمربع)</a:t>
                      </a:r>
                      <a:endParaRPr lang="en-US" sz="1400" b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2  Homa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400" b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2  Homa" pitchFamily="2" charset="-78"/>
                        </a:rPr>
                        <a:t>مساحت اعیان</a:t>
                      </a:r>
                      <a:endParaRPr lang="en-US" sz="1400" b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2  Homa" pitchFamily="2" charset="-78"/>
                      </a:endParaRPr>
                    </a:p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400" b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2  Homa" pitchFamily="2" charset="-78"/>
                        </a:rPr>
                        <a:t>(مترمربع)</a:t>
                      </a:r>
                      <a:endParaRPr lang="en-US" sz="1400" b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2  Homa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400" b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2  Homa" pitchFamily="2" charset="-78"/>
                        </a:rPr>
                        <a:t>مساحت عرصه</a:t>
                      </a:r>
                      <a:endParaRPr lang="en-US" sz="1400" b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2  Homa" pitchFamily="2" charset="-78"/>
                      </a:endParaRPr>
                    </a:p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400" b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2  Homa" pitchFamily="2" charset="-78"/>
                        </a:rPr>
                        <a:t>(مترمربع)</a:t>
                      </a:r>
                      <a:endParaRPr lang="en-US" sz="1400" b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2  Homa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400" b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2  Homa" pitchFamily="2" charset="-78"/>
                        </a:rPr>
                        <a:t>سطح اشغال</a:t>
                      </a:r>
                      <a:endParaRPr lang="en-US" sz="1400" b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2  Homa" pitchFamily="2" charset="-78"/>
                      </a:endParaRPr>
                    </a:p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400" b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2  Homa" pitchFamily="2" charset="-78"/>
                        </a:rPr>
                        <a:t>(%)</a:t>
                      </a:r>
                      <a:endParaRPr lang="en-US" sz="1400" b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2  Homa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400" b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2  Homa" pitchFamily="2" charset="-78"/>
                        </a:rPr>
                        <a:t>تراکم</a:t>
                      </a:r>
                      <a:endParaRPr lang="en-US" sz="1400" b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2  Homa" pitchFamily="2" charset="-78"/>
                      </a:endParaRPr>
                    </a:p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400" b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2  Homa" pitchFamily="2" charset="-78"/>
                        </a:rPr>
                        <a:t>(%)</a:t>
                      </a:r>
                      <a:endParaRPr lang="en-US" sz="1400" b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2  Homa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4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2  Homa" pitchFamily="2" charset="-78"/>
                        </a:rPr>
                        <a:t>زیربنای کل</a:t>
                      </a:r>
                      <a:endParaRPr lang="en-US" sz="1400" b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2  Homa" pitchFamily="2" charset="-78"/>
                      </a:endParaRPr>
                    </a:p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4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2  Homa" pitchFamily="2" charset="-78"/>
                        </a:rPr>
                        <a:t>(مترمربع)</a:t>
                      </a:r>
                      <a:endParaRPr lang="en-US" sz="1400" b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2  Homa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200" b="0" i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2  Homa" pitchFamily="2" charset="-78"/>
                        </a:rPr>
                        <a:t>جهت گیری قطعه</a:t>
                      </a:r>
                      <a:endParaRPr lang="en-US" sz="1200" b="0" i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2  Homa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005466">
                <a:tc>
                  <a:txBody>
                    <a:bodyPr/>
                    <a:lstStyle/>
                    <a:p>
                      <a:pPr algn="ctr" rtl="1"/>
                      <a:endParaRPr lang="en-US" sz="1200" dirty="0"/>
                    </a:p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/>
                    </a:p>
                    <a:p>
                      <a:pPr algn="ctr" rtl="1"/>
                      <a:r>
                        <a:rPr lang="fa-IR" sz="1200" dirty="0">
                          <a:cs typeface="2  Homa" pitchFamily="2" charset="-78"/>
                        </a:rPr>
                        <a:t>1</a:t>
                      </a:r>
                      <a:endParaRPr lang="en-US" sz="1200" dirty="0">
                        <a:cs typeface="2  Homa" pitchFamily="2" charset="-78"/>
                      </a:endParaRPr>
                    </a:p>
                    <a:p>
                      <a:pPr algn="ctr" rtl="1"/>
                      <a:endParaRPr lang="fa-IR" sz="1200" dirty="0"/>
                    </a:p>
                    <a:p>
                      <a:pPr algn="ctr" rtl="1"/>
                      <a:endParaRPr lang="fa-IR" sz="1200" dirty="0"/>
                    </a:p>
                  </a:txBody>
                  <a:tcPr marL="91439" marR="91439" marT="45703" marB="4570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200" dirty="0">
                          <a:cs typeface="2  Homa" pitchFamily="2" charset="-78"/>
                        </a:rPr>
                        <a:t>234/26</a:t>
                      </a:r>
                    </a:p>
                  </a:txBody>
                  <a:tcPr marL="91439" marR="91439" marT="45703" marB="457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200" baseline="0" dirty="0">
                          <a:cs typeface="2  Homa" pitchFamily="2" charset="-78"/>
                        </a:rPr>
                        <a:t>164/36   </a:t>
                      </a:r>
                      <a:r>
                        <a:rPr lang="fa-IR" sz="1200" dirty="0">
                          <a:cs typeface="2  Homa" pitchFamily="2" charset="-78"/>
                        </a:rPr>
                        <a:t>  </a:t>
                      </a:r>
                      <a:r>
                        <a:rPr lang="fa-IR" sz="1200" baseline="0" dirty="0">
                          <a:cs typeface="2  Homa" pitchFamily="2" charset="-78"/>
                        </a:rPr>
                        <a:t> </a:t>
                      </a:r>
                      <a:endParaRPr lang="fa-IR" sz="1200" dirty="0">
                        <a:cs typeface="2  Homa" pitchFamily="2" charset="-78"/>
                      </a:endParaRPr>
                    </a:p>
                  </a:txBody>
                  <a:tcPr marL="91439" marR="91439" marT="45703" marB="457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200" dirty="0">
                          <a:cs typeface="2  Homa" pitchFamily="2" charset="-78"/>
                        </a:rPr>
                        <a:t>69/90</a:t>
                      </a:r>
                    </a:p>
                  </a:txBody>
                  <a:tcPr marL="91439" marR="91439" marT="45703" marB="457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200" dirty="0">
                          <a:cs typeface="2  Homa" pitchFamily="2" charset="-78"/>
                        </a:rPr>
                        <a:t>70/16</a:t>
                      </a:r>
                    </a:p>
                  </a:txBody>
                  <a:tcPr marL="91439" marR="91439" marT="45703" marB="457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200" dirty="0">
                          <a:cs typeface="2  Homa" pitchFamily="2" charset="-78"/>
                        </a:rPr>
                        <a:t>70/16</a:t>
                      </a:r>
                    </a:p>
                  </a:txBody>
                  <a:tcPr marL="91439" marR="91439" marT="45703" marB="457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200" dirty="0">
                          <a:cs typeface="2  Homa" pitchFamily="2" charset="-78"/>
                        </a:rPr>
                        <a:t>164/36</a:t>
                      </a:r>
                      <a:endParaRPr lang="fa-IR" sz="1200" dirty="0">
                        <a:solidFill>
                          <a:schemeClr val="tx1"/>
                        </a:solidFill>
                        <a:cs typeface="2  Homa" pitchFamily="2" charset="-78"/>
                      </a:endParaRPr>
                    </a:p>
                  </a:txBody>
                  <a:tcPr marL="91439" marR="91439" marT="45703" marB="457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200" dirty="0">
                          <a:cs typeface="2  Homa" pitchFamily="2" charset="-78"/>
                        </a:rPr>
                        <a:t>همه جهات</a:t>
                      </a:r>
                      <a:endParaRPr lang="fa-IR" sz="1200" b="0" i="0" dirty="0">
                        <a:solidFill>
                          <a:schemeClr val="accent3">
                            <a:lumMod val="50000"/>
                          </a:schemeClr>
                        </a:solidFill>
                        <a:cs typeface="2  Homa" pitchFamily="2" charset="-78"/>
                      </a:endParaRPr>
                    </a:p>
                  </a:txBody>
                  <a:tcPr marL="91439" marR="91439" marT="45703" marB="457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pic>
        <p:nvPicPr>
          <p:cNvPr id="9" name="Picture 8" descr="1-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214313"/>
            <a:ext cx="3346450" cy="3787775"/>
          </a:xfrm>
          <a:prstGeom prst="rect">
            <a:avLst/>
          </a:prstGeom>
          <a:ln w="38100" cap="sq">
            <a:solidFill>
              <a:schemeClr val="accent3">
                <a:lumMod val="60000"/>
                <a:lumOff val="40000"/>
              </a:schemeClr>
            </a:solidFill>
            <a:prstDash val="sysDot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Freeform 9"/>
          <p:cNvSpPr/>
          <p:nvPr/>
        </p:nvSpPr>
        <p:spPr>
          <a:xfrm>
            <a:off x="903288" y="2263775"/>
            <a:ext cx="623887" cy="657225"/>
          </a:xfrm>
          <a:custGeom>
            <a:avLst/>
            <a:gdLst>
              <a:gd name="connsiteX0" fmla="*/ 0 w 624468"/>
              <a:gd name="connsiteY0" fmla="*/ 223024 h 657922"/>
              <a:gd name="connsiteX1" fmla="*/ 401444 w 624468"/>
              <a:gd name="connsiteY1" fmla="*/ 0 h 657922"/>
              <a:gd name="connsiteX2" fmla="*/ 624468 w 624468"/>
              <a:gd name="connsiteY2" fmla="*/ 390292 h 657922"/>
              <a:gd name="connsiteX3" fmla="*/ 189571 w 624468"/>
              <a:gd name="connsiteY3" fmla="*/ 657922 h 657922"/>
              <a:gd name="connsiteX4" fmla="*/ 0 w 624468"/>
              <a:gd name="connsiteY4" fmla="*/ 223024 h 657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4468" h="657922">
                <a:moveTo>
                  <a:pt x="0" y="223024"/>
                </a:moveTo>
                <a:lnTo>
                  <a:pt x="401444" y="0"/>
                </a:lnTo>
                <a:lnTo>
                  <a:pt x="624468" y="390292"/>
                </a:lnTo>
                <a:lnTo>
                  <a:pt x="189571" y="657922"/>
                </a:lnTo>
                <a:lnTo>
                  <a:pt x="0" y="223024"/>
                </a:lnTo>
                <a:close/>
              </a:path>
            </a:pathLst>
          </a:custGeom>
          <a:solidFill>
            <a:srgbClr val="FF0000">
              <a:alpha val="68000"/>
            </a:srgb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a-IR"/>
          </a:p>
        </p:txBody>
      </p:sp>
      <p:pic>
        <p:nvPicPr>
          <p:cNvPr id="14" name="Picture 13" descr="PELAK 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57625" y="785813"/>
            <a:ext cx="2625725" cy="2120900"/>
          </a:xfrm>
          <a:prstGeom prst="rect">
            <a:avLst/>
          </a:prstGeom>
          <a:ln w="38100" cap="sq">
            <a:solidFill>
              <a:schemeClr val="accent3">
                <a:lumMod val="60000"/>
                <a:lumOff val="40000"/>
              </a:schemeClr>
            </a:solidFill>
            <a:prstDash val="sysDot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1541" name="TextBox 15"/>
          <p:cNvSpPr txBox="1">
            <a:spLocks noChangeArrowheads="1"/>
          </p:cNvSpPr>
          <p:nvPr/>
        </p:nvSpPr>
        <p:spPr bwMode="auto">
          <a:xfrm>
            <a:off x="7126288" y="4500563"/>
            <a:ext cx="14239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buFont typeface="Wingdings" panose="05000000000000000000" pitchFamily="2" charset="2"/>
              <a:buChar char="§"/>
            </a:pPr>
            <a:r>
              <a:rPr lang="fa-IR" altLang="fa-IR">
                <a:ea typeface="2  Homa"/>
                <a:cs typeface="2  Homa"/>
              </a:rPr>
              <a:t>شناسه پلاک </a:t>
            </a:r>
            <a:r>
              <a:rPr lang="en-US" altLang="fa-IR">
                <a:ea typeface="2  Homa"/>
                <a:cs typeface="2  Homa"/>
              </a:rPr>
              <a:t>b</a:t>
            </a:r>
            <a:endParaRPr lang="fa-IR" altLang="fa-IR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42875" y="1214438"/>
            <a:ext cx="8643938" cy="1071562"/>
          </a:xfrm>
          <a:prstGeom prst="rect">
            <a:avLst/>
          </a:prstGeom>
          <a:solidFill>
            <a:schemeClr val="accent3">
              <a:lumMod val="60000"/>
              <a:lumOff val="40000"/>
              <a:alpha val="58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a-IR"/>
          </a:p>
        </p:txBody>
      </p:sp>
      <p:pic>
        <p:nvPicPr>
          <p:cNvPr id="2" name="Picture 1" descr="Picture1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8" y="285750"/>
            <a:ext cx="3367087" cy="2646363"/>
          </a:xfrm>
          <a:prstGeom prst="rect">
            <a:avLst/>
          </a:prstGeom>
          <a:ln w="38100" cap="sq">
            <a:solidFill>
              <a:schemeClr val="accent3">
                <a:lumMod val="60000"/>
                <a:lumOff val="40000"/>
              </a:schemeClr>
            </a:solidFill>
            <a:prstDash val="sysDot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4" descr="1-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57625" y="1643063"/>
            <a:ext cx="4881563" cy="4572000"/>
          </a:xfrm>
          <a:prstGeom prst="rect">
            <a:avLst/>
          </a:prstGeom>
          <a:ln w="38100" cap="sq">
            <a:solidFill>
              <a:schemeClr val="accent3">
                <a:lumMod val="60000"/>
                <a:lumOff val="40000"/>
              </a:schemeClr>
            </a:solidFill>
            <a:prstDash val="sysDot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6" name="Elbow Connector 5"/>
          <p:cNvCxnSpPr/>
          <p:nvPr/>
        </p:nvCxnSpPr>
        <p:spPr>
          <a:xfrm>
            <a:off x="1714500" y="2071688"/>
            <a:ext cx="2428875" cy="285750"/>
          </a:xfrm>
          <a:prstGeom prst="bentConnector3">
            <a:avLst>
              <a:gd name="adj1" fmla="val 50000"/>
            </a:avLst>
          </a:prstGeom>
          <a:ln w="38100">
            <a:solidFill>
              <a:srgbClr val="FF0000"/>
            </a:solidFill>
            <a:prstDash val="sysDot"/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Freeform 6"/>
          <p:cNvSpPr/>
          <p:nvPr/>
        </p:nvSpPr>
        <p:spPr>
          <a:xfrm>
            <a:off x="1293813" y="1784350"/>
            <a:ext cx="723900" cy="646113"/>
          </a:xfrm>
          <a:custGeom>
            <a:avLst/>
            <a:gdLst>
              <a:gd name="connsiteX0" fmla="*/ 0 w 724830"/>
              <a:gd name="connsiteY0" fmla="*/ 323385 h 646771"/>
              <a:gd name="connsiteX1" fmla="*/ 468352 w 724830"/>
              <a:gd name="connsiteY1" fmla="*/ 0 h 646771"/>
              <a:gd name="connsiteX2" fmla="*/ 724830 w 724830"/>
              <a:gd name="connsiteY2" fmla="*/ 345688 h 646771"/>
              <a:gd name="connsiteX3" fmla="*/ 289932 w 724830"/>
              <a:gd name="connsiteY3" fmla="*/ 646771 h 646771"/>
              <a:gd name="connsiteX4" fmla="*/ 0 w 724830"/>
              <a:gd name="connsiteY4" fmla="*/ 323385 h 646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4830" h="646771">
                <a:moveTo>
                  <a:pt x="0" y="323385"/>
                </a:moveTo>
                <a:lnTo>
                  <a:pt x="468352" y="0"/>
                </a:lnTo>
                <a:lnTo>
                  <a:pt x="724830" y="345688"/>
                </a:lnTo>
                <a:lnTo>
                  <a:pt x="289932" y="646771"/>
                </a:lnTo>
                <a:lnTo>
                  <a:pt x="0" y="323385"/>
                </a:lnTo>
                <a:close/>
              </a:path>
            </a:pathLst>
          </a:custGeom>
          <a:solidFill>
            <a:srgbClr val="FF0000">
              <a:alpha val="62000"/>
            </a:srgb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a-IR"/>
          </a:p>
        </p:txBody>
      </p:sp>
      <p:sp>
        <p:nvSpPr>
          <p:cNvPr id="9" name="TextBox 8"/>
          <p:cNvSpPr txBox="1"/>
          <p:nvPr/>
        </p:nvSpPr>
        <p:spPr>
          <a:xfrm>
            <a:off x="4786313" y="285750"/>
            <a:ext cx="4464050" cy="400050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fa-IR" sz="2000" dirty="0">
                <a:solidFill>
                  <a:schemeClr val="accent3">
                    <a:lumMod val="50000"/>
                  </a:schemeClr>
                </a:solidFill>
                <a:latin typeface="+mn-lt"/>
                <a:cs typeface="2  Homa" pitchFamily="2" charset="-78"/>
              </a:rPr>
              <a:t>موقعیت بلوک 3 در پهنه </a:t>
            </a:r>
            <a:r>
              <a:rPr lang="en-US" sz="2000" dirty="0">
                <a:solidFill>
                  <a:schemeClr val="accent3">
                    <a:lumMod val="50000"/>
                  </a:schemeClr>
                </a:solidFill>
                <a:latin typeface="+mn-lt"/>
                <a:cs typeface="2  Homa" pitchFamily="2" charset="-78"/>
              </a:rPr>
              <a:t>C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0" y="4071938"/>
            <a:ext cx="3786188" cy="2246312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fa-IR" sz="2000" dirty="0">
                <a:solidFill>
                  <a:schemeClr val="accent3">
                    <a:lumMod val="50000"/>
                  </a:schemeClr>
                </a:solidFill>
                <a:latin typeface="+mn-lt"/>
                <a:cs typeface="2  Homa" pitchFamily="2" charset="-78"/>
              </a:rPr>
              <a:t>توضیحات بلوک :</a:t>
            </a:r>
            <a:endParaRPr lang="fa-IR" sz="2000" b="1" dirty="0">
              <a:solidFill>
                <a:schemeClr val="accent3">
                  <a:lumMod val="50000"/>
                </a:schemeClr>
              </a:solidFill>
              <a:latin typeface="+mn-lt"/>
              <a:cs typeface="2  Homa" pitchFamily="2" charset="-78"/>
            </a:endParaRPr>
          </a:p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fa-IR" b="1" dirty="0">
                <a:solidFill>
                  <a:schemeClr val="accent3">
                    <a:lumMod val="50000"/>
                  </a:schemeClr>
                </a:solidFill>
                <a:latin typeface="+mn-lt"/>
                <a:cs typeface="2  Homa" pitchFamily="2" charset="-78"/>
              </a:rPr>
              <a:t>جهت گیری </a:t>
            </a:r>
            <a:r>
              <a:rPr lang="fa-IR" sz="1600" dirty="0">
                <a:solidFill>
                  <a:schemeClr val="accent3">
                    <a:lumMod val="50000"/>
                  </a:schemeClr>
                </a:solidFill>
                <a:latin typeface="+mn-lt"/>
                <a:cs typeface="2  Homa" pitchFamily="2" charset="-78"/>
              </a:rPr>
              <a:t>: شمال غربی – جنوب شرقی و 55  درجه از محور شمال به سمت شرق(جهت عقربه های ساعت )</a:t>
            </a:r>
          </a:p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fa-IR" b="1" dirty="0">
                <a:solidFill>
                  <a:schemeClr val="accent3">
                    <a:lumMod val="50000"/>
                  </a:schemeClr>
                </a:solidFill>
                <a:latin typeface="+mn-lt"/>
                <a:cs typeface="2  Homa" pitchFamily="2" charset="-78"/>
              </a:rPr>
              <a:t>نفوذ پذیری </a:t>
            </a:r>
            <a:r>
              <a:rPr lang="fa-IR" sz="1600" dirty="0">
                <a:solidFill>
                  <a:schemeClr val="accent3">
                    <a:lumMod val="50000"/>
                  </a:schemeClr>
                </a:solidFill>
                <a:latin typeface="+mn-lt"/>
                <a:cs typeface="2  Homa" pitchFamily="2" charset="-78"/>
              </a:rPr>
              <a:t>: به داخل بلوک میسر نیست .</a:t>
            </a:r>
          </a:p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fa-IR" b="1" dirty="0">
                <a:solidFill>
                  <a:schemeClr val="accent3">
                    <a:lumMod val="50000"/>
                  </a:schemeClr>
                </a:solidFill>
                <a:latin typeface="+mn-lt"/>
                <a:cs typeface="2  Homa" pitchFamily="2" charset="-78"/>
              </a:rPr>
              <a:t>بافت</a:t>
            </a:r>
            <a:r>
              <a:rPr lang="fa-IR" sz="1600" dirty="0">
                <a:solidFill>
                  <a:schemeClr val="accent3">
                    <a:lumMod val="50000"/>
                  </a:schemeClr>
                </a:solidFill>
                <a:latin typeface="+mn-lt"/>
                <a:cs typeface="2  Homa" pitchFamily="2" charset="-78"/>
              </a:rPr>
              <a:t> : نسبت به محدوده های اطراف دانه بندی متوسطی دارد .</a:t>
            </a:r>
          </a:p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fa-IR" b="1" dirty="0">
                <a:solidFill>
                  <a:schemeClr val="accent3">
                    <a:lumMod val="50000"/>
                  </a:schemeClr>
                </a:solidFill>
                <a:latin typeface="+mn-lt"/>
                <a:cs typeface="2  Homa" pitchFamily="2" charset="-78"/>
              </a:rPr>
              <a:t>ابعاد</a:t>
            </a:r>
            <a:r>
              <a:rPr lang="fa-IR" sz="1600" dirty="0">
                <a:solidFill>
                  <a:schemeClr val="accent3">
                    <a:lumMod val="50000"/>
                  </a:schemeClr>
                </a:solidFill>
                <a:latin typeface="+mn-lt"/>
                <a:cs typeface="2  Homa" pitchFamily="2" charset="-78"/>
              </a:rPr>
              <a:t> : 57تقریبا  در 46 در 107 در 104 می باشد .</a:t>
            </a:r>
            <a:endParaRPr lang="en-US" sz="1600" dirty="0">
              <a:solidFill>
                <a:schemeClr val="accent3">
                  <a:lumMod val="50000"/>
                </a:schemeClr>
              </a:solidFill>
              <a:latin typeface="+mn-lt"/>
              <a:cs typeface="2  Homa" pitchFamily="2" charset="-78"/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flipV="1">
            <a:off x="3929063" y="1714500"/>
            <a:ext cx="2714625" cy="1928813"/>
          </a:xfrm>
          <a:prstGeom prst="straightConnector1">
            <a:avLst/>
          </a:prstGeom>
          <a:ln w="38100">
            <a:solidFill>
              <a:schemeClr val="accent3">
                <a:lumMod val="50000"/>
              </a:schemeClr>
            </a:solidFill>
            <a:prstDash val="sysDot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V="1">
            <a:off x="6143625" y="4286250"/>
            <a:ext cx="2571750" cy="1857375"/>
          </a:xfrm>
          <a:prstGeom prst="straightConnector1">
            <a:avLst/>
          </a:prstGeom>
          <a:ln w="38100">
            <a:solidFill>
              <a:schemeClr val="accent3">
                <a:lumMod val="50000"/>
              </a:schemeClr>
            </a:solidFill>
            <a:prstDash val="sysDot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rot="16200000" flipH="1">
            <a:off x="3714751" y="4357687"/>
            <a:ext cx="2000250" cy="1571625"/>
          </a:xfrm>
          <a:prstGeom prst="straightConnector1">
            <a:avLst/>
          </a:prstGeom>
          <a:ln w="38100">
            <a:solidFill>
              <a:schemeClr val="accent3">
                <a:lumMod val="50000"/>
              </a:schemeClr>
            </a:solidFill>
            <a:prstDash val="sysDot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rot="16200000" flipV="1">
            <a:off x="6965157" y="2035968"/>
            <a:ext cx="2000250" cy="1357313"/>
          </a:xfrm>
          <a:prstGeom prst="straightConnector1">
            <a:avLst/>
          </a:prstGeom>
          <a:ln w="38100">
            <a:solidFill>
              <a:schemeClr val="accent3">
                <a:lumMod val="50000"/>
              </a:schemeClr>
            </a:solidFill>
            <a:prstDash val="sysDot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541" name="TextBox 23"/>
          <p:cNvSpPr txBox="1">
            <a:spLocks noChangeArrowheads="1"/>
          </p:cNvSpPr>
          <p:nvPr/>
        </p:nvSpPr>
        <p:spPr bwMode="auto">
          <a:xfrm rot="-2182386">
            <a:off x="4756150" y="2424113"/>
            <a:ext cx="8715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r>
              <a:rPr lang="fa-IR" altLang="fa-IR">
                <a:ea typeface="2  Homa"/>
                <a:cs typeface="2  Homa"/>
              </a:rPr>
              <a:t>61/55</a:t>
            </a:r>
          </a:p>
        </p:txBody>
      </p:sp>
      <p:sp>
        <p:nvSpPr>
          <p:cNvPr id="22542" name="TextBox 24"/>
          <p:cNvSpPr txBox="1">
            <a:spLocks noChangeArrowheads="1"/>
          </p:cNvSpPr>
          <p:nvPr/>
        </p:nvSpPr>
        <p:spPr bwMode="auto">
          <a:xfrm rot="-2182386">
            <a:off x="7240588" y="5222875"/>
            <a:ext cx="8699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r>
              <a:rPr lang="fa-IR" altLang="fa-IR">
                <a:ea typeface="2  Homa"/>
                <a:cs typeface="2  Homa"/>
              </a:rPr>
              <a:t>56/9</a:t>
            </a:r>
          </a:p>
        </p:txBody>
      </p:sp>
      <p:sp>
        <p:nvSpPr>
          <p:cNvPr id="22543" name="TextBox 25"/>
          <p:cNvSpPr txBox="1">
            <a:spLocks noChangeArrowheads="1"/>
          </p:cNvSpPr>
          <p:nvPr/>
        </p:nvSpPr>
        <p:spPr bwMode="auto">
          <a:xfrm rot="3102852">
            <a:off x="4074319" y="5112544"/>
            <a:ext cx="8699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r>
              <a:rPr lang="fa-IR" altLang="fa-IR">
                <a:ea typeface="2  Homa"/>
                <a:cs typeface="2  Homa"/>
              </a:rPr>
              <a:t>48/52</a:t>
            </a:r>
          </a:p>
        </p:txBody>
      </p:sp>
      <p:sp>
        <p:nvSpPr>
          <p:cNvPr id="22544" name="TextBox 27"/>
          <p:cNvSpPr txBox="1">
            <a:spLocks noChangeArrowheads="1"/>
          </p:cNvSpPr>
          <p:nvPr/>
        </p:nvSpPr>
        <p:spPr bwMode="auto">
          <a:xfrm rot="3249265">
            <a:off x="7684294" y="2277269"/>
            <a:ext cx="8715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r>
              <a:rPr lang="fa-IR" altLang="fa-IR">
                <a:ea typeface="2  Homa"/>
                <a:cs typeface="2  Homa"/>
              </a:rPr>
              <a:t>47/09</a:t>
            </a:r>
          </a:p>
        </p:txBody>
      </p:sp>
      <p:sp>
        <p:nvSpPr>
          <p:cNvPr id="29" name="Rectangle 28"/>
          <p:cNvSpPr/>
          <p:nvPr/>
        </p:nvSpPr>
        <p:spPr>
          <a:xfrm>
            <a:off x="3643313" y="785813"/>
            <a:ext cx="5072062" cy="3381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fa-IR" sz="1600" dirty="0">
                <a:solidFill>
                  <a:schemeClr val="accent3">
                    <a:lumMod val="50000"/>
                  </a:schemeClr>
                </a:solidFill>
                <a:latin typeface="+mn-lt"/>
                <a:cs typeface="2  Homa" pitchFamily="2" charset="-78"/>
              </a:rPr>
              <a:t>بلوک 3 از پهنه </a:t>
            </a:r>
            <a:r>
              <a:rPr lang="en-US" sz="1600" dirty="0">
                <a:solidFill>
                  <a:schemeClr val="accent3">
                    <a:lumMod val="50000"/>
                  </a:schemeClr>
                </a:solidFill>
                <a:latin typeface="+mn-lt"/>
                <a:cs typeface="2  Homa" pitchFamily="2" charset="-78"/>
              </a:rPr>
              <a:t>C </a:t>
            </a:r>
            <a:r>
              <a:rPr lang="fa-IR" sz="1600" dirty="0">
                <a:solidFill>
                  <a:schemeClr val="accent3">
                    <a:lumMod val="50000"/>
                  </a:schemeClr>
                </a:solidFill>
                <a:latin typeface="+mn-lt"/>
                <a:cs typeface="2  Homa" pitchFamily="2" charset="-78"/>
              </a:rPr>
              <a:t>در مجاورت کوچه  شمس تبریزی واقع شده است .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357313" y="3071813"/>
            <a:ext cx="1000125" cy="461962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400" dirty="0">
                <a:solidFill>
                  <a:schemeClr val="accent3">
                    <a:lumMod val="50000"/>
                  </a:schemeClr>
                </a:solidFill>
                <a:latin typeface="+mn-lt"/>
                <a:cs typeface="2  Homa" pitchFamily="2" charset="-78"/>
              </a:rPr>
              <a:t>پهنه </a:t>
            </a:r>
            <a:r>
              <a:rPr lang="en-US" sz="2400" dirty="0">
                <a:solidFill>
                  <a:schemeClr val="accent3">
                    <a:lumMod val="50000"/>
                  </a:schemeClr>
                </a:solidFill>
                <a:latin typeface="+mn-lt"/>
                <a:cs typeface="2  Homa" pitchFamily="2" charset="-78"/>
              </a:rPr>
              <a:t>C</a:t>
            </a:r>
            <a:r>
              <a:rPr lang="fa-IR" sz="2400" dirty="0">
                <a:solidFill>
                  <a:schemeClr val="accent3">
                    <a:lumMod val="50000"/>
                  </a:schemeClr>
                </a:solidFill>
                <a:latin typeface="+mn-lt"/>
                <a:cs typeface="+mn-cs"/>
              </a:rPr>
              <a:t> 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142875" y="1214438"/>
            <a:ext cx="8643938" cy="1071562"/>
          </a:xfrm>
          <a:prstGeom prst="rect">
            <a:avLst/>
          </a:prstGeom>
          <a:solidFill>
            <a:schemeClr val="accent3">
              <a:lumMod val="60000"/>
              <a:lumOff val="40000"/>
              <a:alpha val="58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a-IR"/>
          </a:p>
        </p:txBody>
      </p:sp>
      <p:sp>
        <p:nvSpPr>
          <p:cNvPr id="2" name="TextBox 1"/>
          <p:cNvSpPr txBox="1"/>
          <p:nvPr/>
        </p:nvSpPr>
        <p:spPr>
          <a:xfrm>
            <a:off x="4679950" y="214313"/>
            <a:ext cx="4464050" cy="400050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fa-IR" sz="2000" dirty="0">
                <a:solidFill>
                  <a:schemeClr val="accent3">
                    <a:lumMod val="50000"/>
                  </a:schemeClr>
                </a:solidFill>
                <a:latin typeface="+mn-lt"/>
                <a:cs typeface="2  Homa" pitchFamily="2" charset="-78"/>
              </a:rPr>
              <a:t>مدل سه بعدی از بلوک 3 </a:t>
            </a:r>
            <a:endParaRPr lang="en-US" sz="2000" dirty="0">
              <a:solidFill>
                <a:schemeClr val="accent3">
                  <a:lumMod val="50000"/>
                </a:schemeClr>
              </a:solidFill>
              <a:latin typeface="+mn-lt"/>
              <a:cs typeface="2  Homa" pitchFamily="2" charset="-78"/>
            </a:endParaRPr>
          </a:p>
        </p:txBody>
      </p:sp>
      <p:pic>
        <p:nvPicPr>
          <p:cNvPr id="3" name="Picture 2" descr="1111555555555-Mode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313" y="500063"/>
            <a:ext cx="5286375" cy="3370262"/>
          </a:xfrm>
          <a:prstGeom prst="rect">
            <a:avLst/>
          </a:prstGeom>
          <a:ln w="38100" cap="sq">
            <a:solidFill>
              <a:schemeClr val="accent3">
                <a:lumMod val="60000"/>
                <a:lumOff val="40000"/>
              </a:schemeClr>
            </a:solidFill>
            <a:prstDash val="sysDot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Rectangle 3"/>
          <p:cNvSpPr/>
          <p:nvPr/>
        </p:nvSpPr>
        <p:spPr>
          <a:xfrm>
            <a:off x="285750" y="714375"/>
            <a:ext cx="341313" cy="244475"/>
          </a:xfrm>
          <a:prstGeom prst="rect">
            <a:avLst/>
          </a:prstGeom>
          <a:solidFill>
            <a:srgbClr val="FF000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a-IR"/>
          </a:p>
        </p:txBody>
      </p:sp>
      <p:sp>
        <p:nvSpPr>
          <p:cNvPr id="5" name="Rectangle 4"/>
          <p:cNvSpPr/>
          <p:nvPr/>
        </p:nvSpPr>
        <p:spPr>
          <a:xfrm>
            <a:off x="285750" y="1071563"/>
            <a:ext cx="341313" cy="244475"/>
          </a:xfrm>
          <a:prstGeom prst="rect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a-IR"/>
          </a:p>
        </p:txBody>
      </p:sp>
      <p:sp>
        <p:nvSpPr>
          <p:cNvPr id="23559" name="TextBox 5"/>
          <p:cNvSpPr txBox="1">
            <a:spLocks noChangeArrowheads="1"/>
          </p:cNvSpPr>
          <p:nvPr/>
        </p:nvSpPr>
        <p:spPr bwMode="auto">
          <a:xfrm>
            <a:off x="714375" y="714375"/>
            <a:ext cx="5461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r>
              <a:rPr lang="fa-IR" altLang="fa-IR" sz="1600">
                <a:ea typeface="2  Homa"/>
                <a:cs typeface="2  Homa"/>
              </a:rPr>
              <a:t>1 طبقه </a:t>
            </a:r>
          </a:p>
        </p:txBody>
      </p:sp>
      <p:sp>
        <p:nvSpPr>
          <p:cNvPr id="23560" name="TextBox 6"/>
          <p:cNvSpPr txBox="1">
            <a:spLocks noChangeArrowheads="1"/>
          </p:cNvSpPr>
          <p:nvPr/>
        </p:nvSpPr>
        <p:spPr bwMode="auto">
          <a:xfrm>
            <a:off x="714375" y="1071563"/>
            <a:ext cx="5461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r>
              <a:rPr lang="fa-IR" altLang="fa-IR" sz="1600">
                <a:ea typeface="2  Homa"/>
                <a:cs typeface="2  Homa"/>
              </a:rPr>
              <a:t>2 طبقه </a:t>
            </a:r>
          </a:p>
        </p:txBody>
      </p:sp>
      <p:sp>
        <p:nvSpPr>
          <p:cNvPr id="8" name="Rectangle 7"/>
          <p:cNvSpPr/>
          <p:nvPr/>
        </p:nvSpPr>
        <p:spPr>
          <a:xfrm>
            <a:off x="285750" y="1428750"/>
            <a:ext cx="341313" cy="24447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a-IR"/>
          </a:p>
        </p:txBody>
      </p:sp>
      <p:sp>
        <p:nvSpPr>
          <p:cNvPr id="23562" name="TextBox 8"/>
          <p:cNvSpPr txBox="1">
            <a:spLocks noChangeArrowheads="1"/>
          </p:cNvSpPr>
          <p:nvPr/>
        </p:nvSpPr>
        <p:spPr bwMode="auto">
          <a:xfrm>
            <a:off x="428625" y="1428750"/>
            <a:ext cx="82073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r>
              <a:rPr lang="fa-IR" altLang="fa-IR" sz="1600">
                <a:ea typeface="2  Homa"/>
                <a:cs typeface="2  Homa"/>
              </a:rPr>
              <a:t>3 طبقه </a:t>
            </a:r>
          </a:p>
        </p:txBody>
      </p:sp>
      <p:sp>
        <p:nvSpPr>
          <p:cNvPr id="23563" name="TextBox 9"/>
          <p:cNvSpPr txBox="1">
            <a:spLocks noChangeArrowheads="1"/>
          </p:cNvSpPr>
          <p:nvPr/>
        </p:nvSpPr>
        <p:spPr bwMode="auto">
          <a:xfrm>
            <a:off x="6740525" y="4071938"/>
            <a:ext cx="18907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buFont typeface="Wingdings" panose="05000000000000000000" pitchFamily="2" charset="2"/>
              <a:buChar char="§"/>
            </a:pPr>
            <a:r>
              <a:rPr lang="fa-IR" altLang="fa-IR" sz="1600">
                <a:ea typeface="2  Homa"/>
                <a:cs typeface="2  Homa"/>
              </a:rPr>
              <a:t>شناسه بلوک شماره 3</a:t>
            </a:r>
            <a:r>
              <a:rPr lang="fa-IR" altLang="fa-IR"/>
              <a:t> </a:t>
            </a:r>
          </a:p>
        </p:txBody>
      </p:sp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142875" y="4500563"/>
          <a:ext cx="8572500" cy="2427017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857250"/>
                <a:gridCol w="857250"/>
                <a:gridCol w="857250"/>
                <a:gridCol w="857250"/>
                <a:gridCol w="857250"/>
                <a:gridCol w="857250"/>
                <a:gridCol w="857250"/>
                <a:gridCol w="857250"/>
                <a:gridCol w="857250"/>
                <a:gridCol w="857250"/>
              </a:tblGrid>
              <a:tr h="954313"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ar-SA" sz="15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2  Homa" pitchFamily="2" charset="-78"/>
                        </a:rPr>
                        <a:t>تعداد پلاک</a:t>
                      </a:r>
                      <a:endParaRPr lang="en-US" sz="1500" b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2  Homa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ar-SA" sz="15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2  Homa" pitchFamily="2" charset="-78"/>
                        </a:rPr>
                        <a:t>مساحت کل </a:t>
                      </a:r>
                      <a:r>
                        <a:rPr lang="fa-IR" sz="15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2  Homa" pitchFamily="2" charset="-78"/>
                        </a:rPr>
                        <a:t>(مترمربع)</a:t>
                      </a:r>
                      <a:endParaRPr lang="en-US" sz="1500" b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2  Homa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ar-SA" sz="15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2  Homa" pitchFamily="2" charset="-78"/>
                        </a:rPr>
                        <a:t>متوسط مساحت پلاک‌ها </a:t>
                      </a:r>
                      <a:endParaRPr lang="en-US" sz="1500" b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2  Homa" pitchFamily="2" charset="-78"/>
                      </a:endParaRPr>
                    </a:p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5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2  Homa" pitchFamily="2" charset="-78"/>
                        </a:rPr>
                        <a:t>(مترمربع)</a:t>
                      </a:r>
                      <a:endParaRPr lang="en-US" sz="1500" b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2  Homa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ar-SA" sz="15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2  Homa" pitchFamily="2" charset="-78"/>
                        </a:rPr>
                        <a:t>کمینه مساحت پلاک </a:t>
                      </a:r>
                      <a:r>
                        <a:rPr lang="fa-IR" sz="15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2  Homa" pitchFamily="2" charset="-78"/>
                        </a:rPr>
                        <a:t>(مترمربع)</a:t>
                      </a:r>
                      <a:endParaRPr lang="en-US" sz="1500" b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2  Homa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ar-SA" sz="15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2  Homa" pitchFamily="2" charset="-78"/>
                        </a:rPr>
                        <a:t>بیشینه</a:t>
                      </a:r>
                      <a:endParaRPr lang="en-US" sz="1500" b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2  Homa" pitchFamily="2" charset="-78"/>
                      </a:endParaRPr>
                    </a:p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ar-SA" sz="15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2  Homa" pitchFamily="2" charset="-78"/>
                        </a:rPr>
                        <a:t>مساحت پلاک </a:t>
                      </a:r>
                      <a:r>
                        <a:rPr lang="fa-IR" sz="15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2  Homa" pitchFamily="2" charset="-78"/>
                        </a:rPr>
                        <a:t>(مترمربع)</a:t>
                      </a:r>
                      <a:endParaRPr lang="en-US" sz="1500" b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2  Homa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5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2  Homa" pitchFamily="2" charset="-78"/>
                        </a:rPr>
                        <a:t>توده (مترمربع)</a:t>
                      </a:r>
                      <a:endParaRPr lang="en-US" sz="1500" b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2  Homa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ar-SA" sz="15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2  Homa" pitchFamily="2" charset="-78"/>
                        </a:rPr>
                        <a:t>فضا </a:t>
                      </a:r>
                      <a:r>
                        <a:rPr lang="fa-IR" sz="15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2  Homa" pitchFamily="2" charset="-78"/>
                        </a:rPr>
                        <a:t>(مترمربع)</a:t>
                      </a:r>
                      <a:endParaRPr lang="en-US" sz="1500" b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2  Homa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ar-SA" sz="13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2  Homa" pitchFamily="2" charset="-78"/>
                        </a:rPr>
                        <a:t>متوسط سطح اشغال (%)</a:t>
                      </a:r>
                      <a:endParaRPr lang="en-US" sz="1300" b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2  Homa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ar-SA" sz="13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2  Homa" pitchFamily="2" charset="-78"/>
                        </a:rPr>
                        <a:t>متوسط نسبت توده به فضا</a:t>
                      </a:r>
                      <a:endParaRPr lang="en-US" sz="1300" b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2  Homa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ar-SA" sz="13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2  Homa" pitchFamily="2" charset="-78"/>
                        </a:rPr>
                        <a:t>متوسط تعداد طبقات</a:t>
                      </a:r>
                      <a:endParaRPr lang="en-US" sz="1300" b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2  Homa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449162">
                <a:tc>
                  <a:txBody>
                    <a:bodyPr/>
                    <a:lstStyle/>
                    <a:p>
                      <a:pPr algn="ctr" rtl="1"/>
                      <a:endParaRPr lang="en-US" sz="1800" dirty="0"/>
                    </a:p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800" dirty="0"/>
                    </a:p>
                    <a:p>
                      <a:pPr algn="ctr" rtl="1"/>
                      <a:r>
                        <a:rPr lang="fa-IR" sz="1800" dirty="0">
                          <a:cs typeface="2  Homa" pitchFamily="2" charset="-78"/>
                        </a:rPr>
                        <a:t>17</a:t>
                      </a:r>
                      <a:endParaRPr lang="en-US" sz="1800" dirty="0">
                        <a:cs typeface="2  Homa" pitchFamily="2" charset="-78"/>
                      </a:endParaRPr>
                    </a:p>
                    <a:p>
                      <a:pPr algn="ctr" rtl="1"/>
                      <a:endParaRPr lang="fa-IR" sz="1800" dirty="0"/>
                    </a:p>
                    <a:p>
                      <a:pPr algn="ctr" rtl="1"/>
                      <a:endParaRPr lang="fa-IR" sz="1800" dirty="0"/>
                    </a:p>
                  </a:txBody>
                  <a:tcPr marL="91439" marR="91439" marT="50552" marB="505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800" dirty="0">
                          <a:cs typeface="2  Homa" pitchFamily="2" charset="-78"/>
                        </a:rPr>
                        <a:t>2870/77</a:t>
                      </a:r>
                    </a:p>
                  </a:txBody>
                  <a:tcPr marL="91439" marR="91439" marT="50552" marB="505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800" baseline="0" dirty="0">
                          <a:cs typeface="2  Homa" pitchFamily="2" charset="-78"/>
                        </a:rPr>
                        <a:t>299/99      </a:t>
                      </a:r>
                      <a:r>
                        <a:rPr lang="fa-IR" sz="1800" dirty="0">
                          <a:cs typeface="2  Homa" pitchFamily="2" charset="-78"/>
                        </a:rPr>
                        <a:t>  </a:t>
                      </a:r>
                      <a:r>
                        <a:rPr lang="fa-IR" sz="1800" baseline="0" dirty="0">
                          <a:cs typeface="2  Homa" pitchFamily="2" charset="-78"/>
                        </a:rPr>
                        <a:t> </a:t>
                      </a:r>
                      <a:endParaRPr lang="fa-IR" sz="1800" dirty="0">
                        <a:cs typeface="2  Homa" pitchFamily="2" charset="-78"/>
                      </a:endParaRPr>
                    </a:p>
                  </a:txBody>
                  <a:tcPr marL="91439" marR="91439" marT="50552" marB="505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800" dirty="0">
                          <a:cs typeface="2  Homa" pitchFamily="2" charset="-78"/>
                        </a:rPr>
                        <a:t>92/26</a:t>
                      </a:r>
                    </a:p>
                  </a:txBody>
                  <a:tcPr marL="91439" marR="91439" marT="50552" marB="505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800" dirty="0">
                          <a:cs typeface="2  Homa" pitchFamily="2" charset="-78"/>
                        </a:rPr>
                        <a:t>218/84</a:t>
                      </a:r>
                    </a:p>
                  </a:txBody>
                  <a:tcPr marL="91439" marR="91439" marT="50552" marB="505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800" dirty="0">
                          <a:cs typeface="2  Homa" pitchFamily="2" charset="-78"/>
                        </a:rPr>
                        <a:t>1795/24</a:t>
                      </a:r>
                    </a:p>
                  </a:txBody>
                  <a:tcPr marL="91439" marR="91439" marT="50552" marB="505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800" dirty="0">
                          <a:cs typeface="2  Homa" pitchFamily="2" charset="-78"/>
                        </a:rPr>
                        <a:t>1075/53</a:t>
                      </a:r>
                      <a:endParaRPr lang="fa-IR" sz="1800" dirty="0">
                        <a:solidFill>
                          <a:schemeClr val="tx1"/>
                        </a:solidFill>
                        <a:cs typeface="2  Homa" pitchFamily="2" charset="-78"/>
                      </a:endParaRPr>
                    </a:p>
                  </a:txBody>
                  <a:tcPr marL="91439" marR="91439" marT="50552" marB="505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800" dirty="0">
                          <a:cs typeface="2  Homa" pitchFamily="2" charset="-78"/>
                        </a:rPr>
                        <a:t>1/66</a:t>
                      </a:r>
                      <a:endParaRPr lang="fa-IR" sz="1800" dirty="0">
                        <a:solidFill>
                          <a:schemeClr val="tx1"/>
                        </a:solidFill>
                        <a:cs typeface="2  Homa" pitchFamily="2" charset="-78"/>
                      </a:endParaRPr>
                    </a:p>
                  </a:txBody>
                  <a:tcPr marL="91439" marR="91439" marT="50552" marB="505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800" dirty="0">
                          <a:solidFill>
                            <a:schemeClr val="tx1"/>
                          </a:solidFill>
                          <a:cs typeface="2  Homa" pitchFamily="2" charset="-78"/>
                        </a:rPr>
                        <a:t>62/54</a:t>
                      </a:r>
                    </a:p>
                  </a:txBody>
                  <a:tcPr marL="91439" marR="91439" marT="50552" marB="505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800" dirty="0">
                          <a:cs typeface="2  Homa" pitchFamily="2" charset="-78"/>
                        </a:rPr>
                        <a:t>1/64</a:t>
                      </a:r>
                      <a:endParaRPr lang="fa-IR" sz="1800" dirty="0">
                        <a:solidFill>
                          <a:schemeClr val="tx1"/>
                        </a:solidFill>
                        <a:cs typeface="2  Homa" pitchFamily="2" charset="-78"/>
                      </a:endParaRPr>
                    </a:p>
                  </a:txBody>
                  <a:tcPr marL="91439" marR="91439" marT="50552" marB="505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142875" y="1214438"/>
            <a:ext cx="8643938" cy="1071562"/>
          </a:xfrm>
          <a:prstGeom prst="rect">
            <a:avLst/>
          </a:prstGeom>
          <a:solidFill>
            <a:schemeClr val="accent3">
              <a:lumMod val="60000"/>
              <a:lumOff val="40000"/>
              <a:alpha val="58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a-IR"/>
          </a:p>
        </p:txBody>
      </p:sp>
      <p:sp>
        <p:nvSpPr>
          <p:cNvPr id="3" name="TextBox 2"/>
          <p:cNvSpPr txBox="1"/>
          <p:nvPr/>
        </p:nvSpPr>
        <p:spPr>
          <a:xfrm>
            <a:off x="4786313" y="285750"/>
            <a:ext cx="4464050" cy="400050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fa-IR" sz="2000" dirty="0">
                <a:solidFill>
                  <a:schemeClr val="accent3">
                    <a:lumMod val="50000"/>
                  </a:schemeClr>
                </a:solidFill>
                <a:latin typeface="+mn-lt"/>
                <a:cs typeface="2  Homa" pitchFamily="2" charset="-78"/>
              </a:rPr>
              <a:t>موقعیت پلاک </a:t>
            </a:r>
            <a:r>
              <a:rPr lang="en-US" sz="2000" dirty="0">
                <a:solidFill>
                  <a:schemeClr val="accent3">
                    <a:lumMod val="50000"/>
                  </a:schemeClr>
                </a:solidFill>
                <a:latin typeface="+mn-lt"/>
                <a:cs typeface="2  Homa" pitchFamily="2" charset="-78"/>
              </a:rPr>
              <a:t>c</a:t>
            </a:r>
            <a:r>
              <a:rPr lang="fa-IR" sz="2000" dirty="0">
                <a:solidFill>
                  <a:schemeClr val="accent3">
                    <a:lumMod val="50000"/>
                  </a:schemeClr>
                </a:solidFill>
                <a:latin typeface="+mn-lt"/>
                <a:cs typeface="2  Homa" pitchFamily="2" charset="-78"/>
              </a:rPr>
              <a:t>در بلوک  3</a:t>
            </a:r>
            <a:endParaRPr lang="en-US" sz="2000" dirty="0">
              <a:solidFill>
                <a:schemeClr val="accent3">
                  <a:lumMod val="50000"/>
                </a:schemeClr>
              </a:solidFill>
              <a:latin typeface="+mn-lt"/>
              <a:cs typeface="2  Homa" pitchFamily="2" charset="-78"/>
            </a:endParaRPr>
          </a:p>
        </p:txBody>
      </p:sp>
      <p:sp>
        <p:nvSpPr>
          <p:cNvPr id="24580" name="TextBox 10"/>
          <p:cNvSpPr txBox="1">
            <a:spLocks noChangeArrowheads="1"/>
          </p:cNvSpPr>
          <p:nvPr/>
        </p:nvSpPr>
        <p:spPr bwMode="auto">
          <a:xfrm>
            <a:off x="4500563" y="2857500"/>
            <a:ext cx="3857625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buFont typeface="Wingdings" panose="05000000000000000000" pitchFamily="2" charset="2"/>
              <a:buChar char="ü"/>
            </a:pPr>
            <a:r>
              <a:rPr lang="fa-IR" altLang="fa-IR" sz="2000">
                <a:ea typeface="2  Homa"/>
                <a:cs typeface="2  Homa"/>
              </a:rPr>
              <a:t>توضیحات پلاک :</a:t>
            </a:r>
          </a:p>
          <a:p>
            <a:pPr eaLnBrk="1" hangingPunct="1">
              <a:buFont typeface="Wingdings" panose="05000000000000000000" pitchFamily="2" charset="2"/>
              <a:buChar char="§"/>
            </a:pPr>
            <a:r>
              <a:rPr lang="fa-IR" altLang="fa-IR" sz="1600">
                <a:ea typeface="2  Homa"/>
                <a:cs typeface="2  Homa"/>
              </a:rPr>
              <a:t>پلاک انتخابی در ضلع جنوبی بلوک واقع شده است .</a:t>
            </a:r>
          </a:p>
          <a:p>
            <a:pPr eaLnBrk="1" hangingPunct="1">
              <a:buFont typeface="Wingdings" panose="05000000000000000000" pitchFamily="2" charset="2"/>
              <a:buChar char="§"/>
            </a:pPr>
            <a:r>
              <a:rPr lang="fa-IR" altLang="fa-IR" b="1">
                <a:ea typeface="2  Homa"/>
                <a:cs typeface="2  Homa"/>
              </a:rPr>
              <a:t>جهت گیری</a:t>
            </a:r>
            <a:r>
              <a:rPr lang="fa-IR" altLang="fa-IR" sz="1600">
                <a:ea typeface="2  Homa"/>
                <a:cs typeface="2  Homa"/>
              </a:rPr>
              <a:t>: شمال غربی – جنوب شرقی</a:t>
            </a:r>
          </a:p>
          <a:p>
            <a:pPr eaLnBrk="1" hangingPunct="1">
              <a:buFont typeface="Wingdings" panose="05000000000000000000" pitchFamily="2" charset="2"/>
              <a:buChar char="§"/>
            </a:pPr>
            <a:r>
              <a:rPr lang="fa-IR" altLang="fa-IR" b="1">
                <a:ea typeface="2  Homa"/>
                <a:cs typeface="2  Homa"/>
              </a:rPr>
              <a:t>نفوذ پذیری </a:t>
            </a:r>
            <a:r>
              <a:rPr lang="fa-IR" altLang="fa-IR" sz="1600">
                <a:ea typeface="2  Homa"/>
                <a:cs typeface="2  Homa"/>
              </a:rPr>
              <a:t>: از جداره جنوبی</a:t>
            </a:r>
          </a:p>
          <a:p>
            <a:pPr eaLnBrk="1" hangingPunct="1">
              <a:buFont typeface="Wingdings" panose="05000000000000000000" pitchFamily="2" charset="2"/>
              <a:buChar char="§"/>
            </a:pPr>
            <a:r>
              <a:rPr lang="fa-IR" altLang="fa-IR" b="1">
                <a:ea typeface="2  Homa"/>
                <a:cs typeface="2  Homa"/>
              </a:rPr>
              <a:t>ابعاد : </a:t>
            </a:r>
            <a:r>
              <a:rPr lang="fa-IR" altLang="fa-IR" sz="1600">
                <a:ea typeface="2  Homa"/>
                <a:cs typeface="2  Homa"/>
              </a:rPr>
              <a:t>8/51 در 24/6</a:t>
            </a:r>
            <a:endParaRPr lang="fa-IR" altLang="fa-IR" b="1">
              <a:ea typeface="2  Homa"/>
              <a:cs typeface="2  Homa"/>
            </a:endParaRPr>
          </a:p>
          <a:p>
            <a:pPr eaLnBrk="1" hangingPunct="1">
              <a:buFont typeface="Wingdings" panose="05000000000000000000" pitchFamily="2" charset="2"/>
              <a:buChar char="§"/>
            </a:pPr>
            <a:endParaRPr lang="fa-IR" altLang="fa-IR" sz="1600">
              <a:ea typeface="2  Homa"/>
              <a:cs typeface="2  Homa"/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/>
        </p:nvGraphicFramePr>
        <p:xfrm>
          <a:off x="142871" y="4684713"/>
          <a:ext cx="8572504" cy="2033587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071563"/>
                <a:gridCol w="1071563"/>
                <a:gridCol w="1071563"/>
                <a:gridCol w="1071563"/>
                <a:gridCol w="1071563"/>
                <a:gridCol w="1071563"/>
                <a:gridCol w="1071563"/>
                <a:gridCol w="1071563"/>
              </a:tblGrid>
              <a:tr h="722338"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4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2  Homa" pitchFamily="2" charset="-78"/>
                        </a:rPr>
                        <a:t>تعداد طبقات</a:t>
                      </a:r>
                      <a:endParaRPr lang="en-US" sz="1400" b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2  Homa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400" b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2  Homa" pitchFamily="2" charset="-78"/>
                        </a:rPr>
                        <a:t>مساحت قطعه</a:t>
                      </a:r>
                      <a:endParaRPr lang="en-US" sz="1400" b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2  Homa" pitchFamily="2" charset="-78"/>
                      </a:endParaRPr>
                    </a:p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400" b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2  Homa" pitchFamily="2" charset="-78"/>
                        </a:rPr>
                        <a:t>(مترمربع)</a:t>
                      </a:r>
                      <a:endParaRPr lang="en-US" sz="1400" b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2  Homa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400" b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2  Homa" pitchFamily="2" charset="-78"/>
                        </a:rPr>
                        <a:t>مساحت اعیان</a:t>
                      </a:r>
                      <a:endParaRPr lang="en-US" sz="1400" b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2  Homa" pitchFamily="2" charset="-78"/>
                      </a:endParaRPr>
                    </a:p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400" b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2  Homa" pitchFamily="2" charset="-78"/>
                        </a:rPr>
                        <a:t>(مترمربع)</a:t>
                      </a:r>
                      <a:endParaRPr lang="en-US" sz="1400" b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2  Homa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400" b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2  Homa" pitchFamily="2" charset="-78"/>
                        </a:rPr>
                        <a:t>مساحت عرصه</a:t>
                      </a:r>
                      <a:endParaRPr lang="en-US" sz="1400" b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2  Homa" pitchFamily="2" charset="-78"/>
                      </a:endParaRPr>
                    </a:p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400" b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2  Homa" pitchFamily="2" charset="-78"/>
                        </a:rPr>
                        <a:t>(مترمربع)</a:t>
                      </a:r>
                      <a:endParaRPr lang="en-US" sz="1400" b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2  Homa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4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2  Homa" pitchFamily="2" charset="-78"/>
                        </a:rPr>
                        <a:t>سطح اشغال</a:t>
                      </a:r>
                      <a:endParaRPr lang="en-US" sz="1400" b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2  Homa" pitchFamily="2" charset="-78"/>
                      </a:endParaRPr>
                    </a:p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4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2  Homa" pitchFamily="2" charset="-78"/>
                        </a:rPr>
                        <a:t>(%)</a:t>
                      </a:r>
                      <a:endParaRPr lang="en-US" sz="1400" b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2  Homa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400" b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2  Homa" pitchFamily="2" charset="-78"/>
                        </a:rPr>
                        <a:t>تراکم</a:t>
                      </a:r>
                      <a:endParaRPr lang="en-US" sz="1400" b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2  Homa" pitchFamily="2" charset="-78"/>
                      </a:endParaRPr>
                    </a:p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400" b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2  Homa" pitchFamily="2" charset="-78"/>
                        </a:rPr>
                        <a:t>(%)</a:t>
                      </a:r>
                      <a:endParaRPr lang="en-US" sz="1400" b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2  Homa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4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2  Homa" pitchFamily="2" charset="-78"/>
                        </a:rPr>
                        <a:t>زیربنای کل</a:t>
                      </a:r>
                      <a:endParaRPr lang="en-US" sz="1400" b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2  Homa" pitchFamily="2" charset="-78"/>
                      </a:endParaRPr>
                    </a:p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4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2  Homa" pitchFamily="2" charset="-78"/>
                        </a:rPr>
                        <a:t>(مترمربع)</a:t>
                      </a:r>
                      <a:endParaRPr lang="en-US" sz="1400" b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2  Homa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200" b="0" i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2  Homa" pitchFamily="2" charset="-78"/>
                        </a:rPr>
                        <a:t>جهت گیری قطعه</a:t>
                      </a:r>
                      <a:endParaRPr lang="en-US" sz="1200" b="0" i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2  Homa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311249">
                <a:tc>
                  <a:txBody>
                    <a:bodyPr/>
                    <a:lstStyle/>
                    <a:p>
                      <a:pPr algn="ctr" rtl="1"/>
                      <a:endParaRPr lang="en-US" sz="1600" dirty="0"/>
                    </a:p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/>
                    </a:p>
                    <a:p>
                      <a:pPr algn="ctr" rtl="1"/>
                      <a:r>
                        <a:rPr lang="fa-IR" sz="1600" dirty="0">
                          <a:cs typeface="2  Homa" pitchFamily="2" charset="-78"/>
                        </a:rPr>
                        <a:t>2</a:t>
                      </a:r>
                      <a:endParaRPr lang="en-US" sz="1600" dirty="0">
                        <a:cs typeface="2  Homa" pitchFamily="2" charset="-78"/>
                      </a:endParaRPr>
                    </a:p>
                    <a:p>
                      <a:pPr algn="ctr" rtl="1"/>
                      <a:endParaRPr lang="fa-IR" sz="1600" dirty="0"/>
                    </a:p>
                    <a:p>
                      <a:pPr algn="ctr" rtl="1"/>
                      <a:endParaRPr lang="fa-IR" sz="1600" dirty="0"/>
                    </a:p>
                  </a:txBody>
                  <a:tcPr marL="91439" marR="91439" marT="45741" marB="457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>
                          <a:cs typeface="2  Homa" pitchFamily="2" charset="-78"/>
                        </a:rPr>
                        <a:t>199/22</a:t>
                      </a:r>
                    </a:p>
                  </a:txBody>
                  <a:tcPr marL="91439" marR="91439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baseline="0" dirty="0">
                          <a:cs typeface="2  Homa" pitchFamily="2" charset="-78"/>
                        </a:rPr>
                        <a:t>123/20   </a:t>
                      </a:r>
                      <a:r>
                        <a:rPr lang="fa-IR" sz="1600" dirty="0">
                          <a:cs typeface="2  Homa" pitchFamily="2" charset="-78"/>
                        </a:rPr>
                        <a:t>  </a:t>
                      </a:r>
                      <a:r>
                        <a:rPr lang="fa-IR" sz="1600" baseline="0" dirty="0">
                          <a:cs typeface="2  Homa" pitchFamily="2" charset="-78"/>
                        </a:rPr>
                        <a:t> </a:t>
                      </a:r>
                      <a:endParaRPr lang="fa-IR" sz="1600" dirty="0">
                        <a:cs typeface="2  Homa" pitchFamily="2" charset="-78"/>
                      </a:endParaRPr>
                    </a:p>
                  </a:txBody>
                  <a:tcPr marL="91439" marR="91439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>
                          <a:cs typeface="2  Homa" pitchFamily="2" charset="-78"/>
                        </a:rPr>
                        <a:t>69/15</a:t>
                      </a:r>
                    </a:p>
                  </a:txBody>
                  <a:tcPr marL="91439" marR="91439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>
                          <a:cs typeface="2  Homa" pitchFamily="2" charset="-78"/>
                        </a:rPr>
                        <a:t>61/84</a:t>
                      </a:r>
                    </a:p>
                  </a:txBody>
                  <a:tcPr marL="91439" marR="91439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>
                          <a:cs typeface="2  Homa" pitchFamily="2" charset="-78"/>
                        </a:rPr>
                        <a:t>123/68</a:t>
                      </a:r>
                    </a:p>
                  </a:txBody>
                  <a:tcPr marL="91439" marR="91439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>
                          <a:cs typeface="2  Homa" pitchFamily="2" charset="-78"/>
                        </a:rPr>
                        <a:t>246/4</a:t>
                      </a:r>
                      <a:endParaRPr lang="fa-IR" sz="1600" dirty="0">
                        <a:solidFill>
                          <a:schemeClr val="tx1"/>
                        </a:solidFill>
                        <a:cs typeface="2  Homa" pitchFamily="2" charset="-78"/>
                      </a:endParaRPr>
                    </a:p>
                  </a:txBody>
                  <a:tcPr marL="91439" marR="91439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>
                          <a:cs typeface="2  Homa" pitchFamily="2" charset="-78"/>
                        </a:rPr>
                        <a:t>شمال غربی – جنوب شرقی</a:t>
                      </a:r>
                      <a:endParaRPr lang="fa-IR" sz="1600" b="0" i="0" dirty="0">
                        <a:solidFill>
                          <a:schemeClr val="accent3">
                            <a:lumMod val="50000"/>
                          </a:schemeClr>
                        </a:solidFill>
                        <a:cs typeface="2  Homa" pitchFamily="2" charset="-78"/>
                      </a:endParaRPr>
                    </a:p>
                  </a:txBody>
                  <a:tcPr marL="91439" marR="91439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pic>
        <p:nvPicPr>
          <p:cNvPr id="15" name="Picture 14" descr="1-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313" y="571500"/>
            <a:ext cx="3660775" cy="3429000"/>
          </a:xfrm>
          <a:prstGeom prst="rect">
            <a:avLst/>
          </a:prstGeom>
          <a:ln w="38100" cap="sq">
            <a:solidFill>
              <a:schemeClr val="accent3">
                <a:lumMod val="60000"/>
                <a:lumOff val="40000"/>
              </a:schemeClr>
            </a:solidFill>
            <a:prstDash val="sysDot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" name="Picture 15" descr="PELAK1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43375" y="1000125"/>
            <a:ext cx="3422650" cy="1644650"/>
          </a:xfrm>
          <a:prstGeom prst="rect">
            <a:avLst/>
          </a:prstGeom>
          <a:ln w="38100" cap="sq">
            <a:solidFill>
              <a:schemeClr val="accent3">
                <a:lumMod val="60000"/>
                <a:lumOff val="40000"/>
              </a:schemeClr>
            </a:solidFill>
            <a:prstDash val="sysDot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8" name="Freeform 17"/>
          <p:cNvSpPr/>
          <p:nvPr/>
        </p:nvSpPr>
        <p:spPr>
          <a:xfrm>
            <a:off x="1617663" y="2386013"/>
            <a:ext cx="992187" cy="1149350"/>
          </a:xfrm>
          <a:custGeom>
            <a:avLst/>
            <a:gdLst>
              <a:gd name="connsiteX0" fmla="*/ 0 w 992458"/>
              <a:gd name="connsiteY0" fmla="*/ 200722 h 1148576"/>
              <a:gd name="connsiteX1" fmla="*/ 312234 w 992458"/>
              <a:gd name="connsiteY1" fmla="*/ 0 h 1148576"/>
              <a:gd name="connsiteX2" fmla="*/ 992458 w 992458"/>
              <a:gd name="connsiteY2" fmla="*/ 925551 h 1148576"/>
              <a:gd name="connsiteX3" fmla="*/ 680224 w 992458"/>
              <a:gd name="connsiteY3" fmla="*/ 1148576 h 1148576"/>
              <a:gd name="connsiteX4" fmla="*/ 0 w 992458"/>
              <a:gd name="connsiteY4" fmla="*/ 200722 h 1148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2458" h="1148576">
                <a:moveTo>
                  <a:pt x="0" y="200722"/>
                </a:moveTo>
                <a:lnTo>
                  <a:pt x="312234" y="0"/>
                </a:lnTo>
                <a:lnTo>
                  <a:pt x="992458" y="925551"/>
                </a:lnTo>
                <a:lnTo>
                  <a:pt x="680224" y="1148576"/>
                </a:lnTo>
                <a:lnTo>
                  <a:pt x="0" y="200722"/>
                </a:lnTo>
                <a:close/>
              </a:path>
            </a:pathLst>
          </a:custGeom>
          <a:solidFill>
            <a:srgbClr val="CC0066">
              <a:alpha val="47000"/>
            </a:srgb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a-IR"/>
          </a:p>
        </p:txBody>
      </p:sp>
      <p:sp>
        <p:nvSpPr>
          <p:cNvPr id="24613" name="TextBox 18"/>
          <p:cNvSpPr txBox="1">
            <a:spLocks noChangeArrowheads="1"/>
          </p:cNvSpPr>
          <p:nvPr/>
        </p:nvSpPr>
        <p:spPr bwMode="auto">
          <a:xfrm>
            <a:off x="7151688" y="4316413"/>
            <a:ext cx="13985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buFont typeface="Wingdings" panose="05000000000000000000" pitchFamily="2" charset="2"/>
              <a:buChar char="§"/>
            </a:pPr>
            <a:r>
              <a:rPr lang="fa-IR" altLang="fa-IR">
                <a:ea typeface="2  Homa"/>
                <a:cs typeface="2  Homa"/>
              </a:rPr>
              <a:t>شناسه پلاک </a:t>
            </a:r>
            <a:r>
              <a:rPr lang="en-US" altLang="fa-IR">
                <a:ea typeface="2  Homa"/>
                <a:cs typeface="2  Homa"/>
              </a:rPr>
              <a:t>c</a:t>
            </a:r>
            <a:endParaRPr lang="fa-IR" altLang="fa-IR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 descr="yazd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3113" b="3113"/>
          <a:stretch>
            <a:fillRect/>
          </a:stretch>
        </p:blipFill>
        <p:spPr>
          <a:xfrm>
            <a:off x="192088" y="190500"/>
            <a:ext cx="5808662" cy="6453188"/>
          </a:xfrm>
          <a:ln>
            <a:solidFill>
              <a:schemeClr val="accent3">
                <a:lumMod val="60000"/>
                <a:lumOff val="40000"/>
              </a:schemeClr>
            </a:solidFill>
            <a:prstDash val="sysDot"/>
          </a:ln>
        </p:spPr>
      </p:pic>
      <p:pic>
        <p:nvPicPr>
          <p:cNvPr id="6" name="Picture 5" descr="yazd 1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76850" y="285750"/>
            <a:ext cx="3438525" cy="2714625"/>
          </a:xfrm>
          <a:prstGeom prst="rect">
            <a:avLst/>
          </a:prstGeom>
          <a:ln w="38100" cap="sq">
            <a:solidFill>
              <a:schemeClr val="accent3">
                <a:lumMod val="60000"/>
                <a:lumOff val="40000"/>
              </a:schemeClr>
            </a:solidFill>
            <a:prstDash val="sysDot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Freeform 10"/>
          <p:cNvSpPr/>
          <p:nvPr/>
        </p:nvSpPr>
        <p:spPr>
          <a:xfrm>
            <a:off x="6991350" y="881063"/>
            <a:ext cx="1528763" cy="1293812"/>
          </a:xfrm>
          <a:custGeom>
            <a:avLst/>
            <a:gdLst>
              <a:gd name="connsiteX0" fmla="*/ 0 w 1527717"/>
              <a:gd name="connsiteY0" fmla="*/ 613317 h 1293542"/>
              <a:gd name="connsiteX1" fmla="*/ 401444 w 1527717"/>
              <a:gd name="connsiteY1" fmla="*/ 289932 h 1293542"/>
              <a:gd name="connsiteX2" fmla="*/ 903248 w 1527717"/>
              <a:gd name="connsiteY2" fmla="*/ 0 h 1293542"/>
              <a:gd name="connsiteX3" fmla="*/ 1527717 w 1527717"/>
              <a:gd name="connsiteY3" fmla="*/ 613317 h 1293542"/>
              <a:gd name="connsiteX4" fmla="*/ 758283 w 1527717"/>
              <a:gd name="connsiteY4" fmla="*/ 1293542 h 1293542"/>
              <a:gd name="connsiteX5" fmla="*/ 0 w 1527717"/>
              <a:gd name="connsiteY5" fmla="*/ 613317 h 1293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27717" h="1293542">
                <a:moveTo>
                  <a:pt x="0" y="613317"/>
                </a:moveTo>
                <a:lnTo>
                  <a:pt x="401444" y="289932"/>
                </a:lnTo>
                <a:lnTo>
                  <a:pt x="903248" y="0"/>
                </a:lnTo>
                <a:lnTo>
                  <a:pt x="1527717" y="613317"/>
                </a:lnTo>
                <a:lnTo>
                  <a:pt x="758283" y="1293542"/>
                </a:lnTo>
                <a:lnTo>
                  <a:pt x="0" y="613317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  <a:alpha val="67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a-IR"/>
          </a:p>
        </p:txBody>
      </p:sp>
      <p:sp>
        <p:nvSpPr>
          <p:cNvPr id="9221" name="TextBox 15"/>
          <p:cNvSpPr txBox="1">
            <a:spLocks noChangeArrowheads="1"/>
          </p:cNvSpPr>
          <p:nvPr/>
        </p:nvSpPr>
        <p:spPr bwMode="auto">
          <a:xfrm>
            <a:off x="4143375" y="500063"/>
            <a:ext cx="19288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r>
              <a:rPr lang="fa-IR" altLang="fa-IR">
                <a:ea typeface="2  Homa"/>
                <a:cs typeface="2  Homa"/>
              </a:rPr>
              <a:t>میدان امیر چقماق</a:t>
            </a:r>
          </a:p>
        </p:txBody>
      </p:sp>
      <p:sp>
        <p:nvSpPr>
          <p:cNvPr id="17" name="Oval 16"/>
          <p:cNvSpPr/>
          <p:nvPr/>
        </p:nvSpPr>
        <p:spPr>
          <a:xfrm>
            <a:off x="5572125" y="285750"/>
            <a:ext cx="285750" cy="285750"/>
          </a:xfrm>
          <a:prstGeom prst="ellipse">
            <a:avLst/>
          </a:prstGeom>
          <a:solidFill>
            <a:schemeClr val="accent3">
              <a:lumMod val="60000"/>
              <a:lumOff val="40000"/>
              <a:alpha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a-IR"/>
          </a:p>
        </p:txBody>
      </p:sp>
      <p:cxnSp>
        <p:nvCxnSpPr>
          <p:cNvPr id="19" name="Straight Arrow Connector 18"/>
          <p:cNvCxnSpPr/>
          <p:nvPr/>
        </p:nvCxnSpPr>
        <p:spPr>
          <a:xfrm>
            <a:off x="6000750" y="571500"/>
            <a:ext cx="2357438" cy="2143125"/>
          </a:xfrm>
          <a:prstGeom prst="straightConnector1">
            <a:avLst/>
          </a:prstGeom>
          <a:ln w="28575">
            <a:solidFill>
              <a:schemeClr val="accent3">
                <a:lumMod val="50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endCxn id="6" idx="3"/>
          </p:cNvCxnSpPr>
          <p:nvPr/>
        </p:nvCxnSpPr>
        <p:spPr>
          <a:xfrm>
            <a:off x="7358063" y="357188"/>
            <a:ext cx="1357312" cy="1285875"/>
          </a:xfrm>
          <a:prstGeom prst="straightConnector1">
            <a:avLst/>
          </a:prstGeom>
          <a:ln w="28575">
            <a:solidFill>
              <a:schemeClr val="accent3">
                <a:lumMod val="50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25" name="TextBox 22"/>
          <p:cNvSpPr txBox="1">
            <a:spLocks noChangeArrowheads="1"/>
          </p:cNvSpPr>
          <p:nvPr/>
        </p:nvSpPr>
        <p:spPr bwMode="auto">
          <a:xfrm rot="2657795">
            <a:off x="5875338" y="1677988"/>
            <a:ext cx="22939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r>
              <a:rPr lang="fa-IR" altLang="fa-IR">
                <a:ea typeface="2  Homa"/>
                <a:cs typeface="2  Homa"/>
              </a:rPr>
              <a:t>خیابان سلمان فارسی</a:t>
            </a:r>
          </a:p>
        </p:txBody>
      </p:sp>
      <p:sp>
        <p:nvSpPr>
          <p:cNvPr id="9226" name="TextBox 23"/>
          <p:cNvSpPr txBox="1">
            <a:spLocks noChangeArrowheads="1"/>
          </p:cNvSpPr>
          <p:nvPr/>
        </p:nvSpPr>
        <p:spPr bwMode="auto">
          <a:xfrm rot="2657795">
            <a:off x="7664450" y="674688"/>
            <a:ext cx="12652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r>
              <a:rPr lang="fa-IR" altLang="fa-IR">
                <a:ea typeface="2  Homa"/>
                <a:cs typeface="2  Homa"/>
              </a:rPr>
              <a:t>خیابان مهدی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28625" y="5857875"/>
            <a:ext cx="642938" cy="646113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3600" dirty="0">
                <a:solidFill>
                  <a:schemeClr val="accent3">
                    <a:lumMod val="50000"/>
                  </a:schemeClr>
                </a:solidFill>
                <a:latin typeface="+mn-lt"/>
                <a:cs typeface="2  Homa" pitchFamily="2" charset="-78"/>
              </a:rPr>
              <a:t>یزد</a:t>
            </a:r>
          </a:p>
        </p:txBody>
      </p:sp>
      <p:cxnSp>
        <p:nvCxnSpPr>
          <p:cNvPr id="28" name="Straight Arrow Connector 27"/>
          <p:cNvCxnSpPr/>
          <p:nvPr/>
        </p:nvCxnSpPr>
        <p:spPr>
          <a:xfrm rot="10800000" flipV="1">
            <a:off x="7000875" y="857250"/>
            <a:ext cx="857250" cy="571500"/>
          </a:xfrm>
          <a:prstGeom prst="straightConnector1">
            <a:avLst/>
          </a:prstGeom>
          <a:ln w="28575">
            <a:solidFill>
              <a:schemeClr val="accent3">
                <a:lumMod val="50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>
            <a:stCxn id="11" idx="3"/>
          </p:cNvCxnSpPr>
          <p:nvPr/>
        </p:nvCxnSpPr>
        <p:spPr>
          <a:xfrm flipH="1">
            <a:off x="7786688" y="1493838"/>
            <a:ext cx="733425" cy="649287"/>
          </a:xfrm>
          <a:prstGeom prst="straightConnector1">
            <a:avLst/>
          </a:prstGeom>
          <a:ln w="28575">
            <a:solidFill>
              <a:schemeClr val="accent3">
                <a:lumMod val="50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30" name="TextBox 35"/>
          <p:cNvSpPr txBox="1">
            <a:spLocks noChangeArrowheads="1"/>
          </p:cNvSpPr>
          <p:nvPr/>
        </p:nvSpPr>
        <p:spPr bwMode="auto">
          <a:xfrm rot="-2057920">
            <a:off x="6478588" y="852488"/>
            <a:ext cx="1357312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r>
              <a:rPr lang="fa-IR" altLang="fa-IR" sz="1600">
                <a:ea typeface="2  Homa"/>
                <a:cs typeface="2  Homa"/>
              </a:rPr>
              <a:t>بلوار عاصی زاده</a:t>
            </a:r>
          </a:p>
        </p:txBody>
      </p:sp>
      <p:sp>
        <p:nvSpPr>
          <p:cNvPr id="39" name="Rectangle 38"/>
          <p:cNvSpPr/>
          <p:nvPr/>
        </p:nvSpPr>
        <p:spPr>
          <a:xfrm>
            <a:off x="3929063" y="3071813"/>
            <a:ext cx="857250" cy="571500"/>
          </a:xfrm>
          <a:prstGeom prst="rect">
            <a:avLst/>
          </a:prstGeom>
          <a:solidFill>
            <a:schemeClr val="accent3">
              <a:lumMod val="40000"/>
              <a:lumOff val="60000"/>
              <a:alpha val="82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a-IR"/>
          </a:p>
        </p:txBody>
      </p:sp>
      <p:sp>
        <p:nvSpPr>
          <p:cNvPr id="9232" name="TextBox 36"/>
          <p:cNvSpPr txBox="1">
            <a:spLocks noChangeArrowheads="1"/>
          </p:cNvSpPr>
          <p:nvPr/>
        </p:nvSpPr>
        <p:spPr bwMode="auto">
          <a:xfrm rot="-2491323">
            <a:off x="7794625" y="1865313"/>
            <a:ext cx="13208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fa-IR" altLang="fa-IR" sz="1600">
                <a:ea typeface="2  Homa"/>
                <a:cs typeface="2  Homa"/>
              </a:rPr>
              <a:t>خیابان مسجد تقوی</a:t>
            </a:r>
          </a:p>
        </p:txBody>
      </p:sp>
      <p:cxnSp>
        <p:nvCxnSpPr>
          <p:cNvPr id="9" name="Elbow Connector 8"/>
          <p:cNvCxnSpPr/>
          <p:nvPr/>
        </p:nvCxnSpPr>
        <p:spPr>
          <a:xfrm flipV="1">
            <a:off x="4500562" y="2643182"/>
            <a:ext cx="928694" cy="642942"/>
          </a:xfrm>
          <a:prstGeom prst="bentConnector3">
            <a:avLst>
              <a:gd name="adj1" fmla="val 50000"/>
            </a:avLst>
          </a:prstGeom>
          <a:ln w="57150">
            <a:solidFill>
              <a:srgbClr val="FF0000">
                <a:alpha val="82000"/>
              </a:srgbClr>
            </a:solidFill>
            <a:prstDash val="sysDot"/>
            <a:headEnd type="oval"/>
            <a:tailEnd type="arrow"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6072188" y="3143250"/>
            <a:ext cx="2714625" cy="400050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dirty="0">
                <a:solidFill>
                  <a:schemeClr val="accent3">
                    <a:lumMod val="50000"/>
                  </a:schemeClr>
                </a:solidFill>
                <a:latin typeface="+mn-lt"/>
                <a:cs typeface="2  Homa" pitchFamily="2" charset="-78"/>
              </a:rPr>
              <a:t>محدوده اطراف سوپر بلوک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J9h-Mode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296863"/>
            <a:ext cx="6164263" cy="6127750"/>
          </a:xfrm>
          <a:prstGeom prst="rect">
            <a:avLst/>
          </a:prstGeom>
          <a:ln w="76200" cap="sq">
            <a:solidFill>
              <a:schemeClr val="accent1">
                <a:lumMod val="60000"/>
                <a:lumOff val="40000"/>
              </a:schemeClr>
            </a:solidFill>
            <a:prstDash val="sysDot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Freeform 2"/>
          <p:cNvSpPr/>
          <p:nvPr/>
        </p:nvSpPr>
        <p:spPr>
          <a:xfrm>
            <a:off x="214313" y="428625"/>
            <a:ext cx="6043612" cy="6021388"/>
          </a:xfrm>
          <a:custGeom>
            <a:avLst/>
            <a:gdLst>
              <a:gd name="connsiteX0" fmla="*/ 0 w 6043961"/>
              <a:gd name="connsiteY0" fmla="*/ 1806497 h 6021658"/>
              <a:gd name="connsiteX1" fmla="*/ 646771 w 6043961"/>
              <a:gd name="connsiteY1" fmla="*/ 1293541 h 6021658"/>
              <a:gd name="connsiteX2" fmla="*/ 2977376 w 6043961"/>
              <a:gd name="connsiteY2" fmla="*/ 0 h 6021658"/>
              <a:gd name="connsiteX3" fmla="*/ 3233854 w 6043961"/>
              <a:gd name="connsiteY3" fmla="*/ 111512 h 6021658"/>
              <a:gd name="connsiteX4" fmla="*/ 4337824 w 6043961"/>
              <a:gd name="connsiteY4" fmla="*/ 1081668 h 6021658"/>
              <a:gd name="connsiteX5" fmla="*/ 4850780 w 6043961"/>
              <a:gd name="connsiteY5" fmla="*/ 1605775 h 6021658"/>
              <a:gd name="connsiteX6" fmla="*/ 5374888 w 6043961"/>
              <a:gd name="connsiteY6" fmla="*/ 2241395 h 6021658"/>
              <a:gd name="connsiteX7" fmla="*/ 6043961 w 6043961"/>
              <a:gd name="connsiteY7" fmla="*/ 3144644 h 6021658"/>
              <a:gd name="connsiteX8" fmla="*/ 2787805 w 6043961"/>
              <a:gd name="connsiteY8" fmla="*/ 6021658 h 6021658"/>
              <a:gd name="connsiteX9" fmla="*/ 33454 w 6043961"/>
              <a:gd name="connsiteY9" fmla="*/ 3389971 h 6021658"/>
              <a:gd name="connsiteX10" fmla="*/ 0 w 6043961"/>
              <a:gd name="connsiteY10" fmla="*/ 1806497 h 6021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043961" h="6021658">
                <a:moveTo>
                  <a:pt x="0" y="1806497"/>
                </a:moveTo>
                <a:lnTo>
                  <a:pt x="646771" y="1293541"/>
                </a:lnTo>
                <a:lnTo>
                  <a:pt x="2977376" y="0"/>
                </a:lnTo>
                <a:lnTo>
                  <a:pt x="3233854" y="111512"/>
                </a:lnTo>
                <a:lnTo>
                  <a:pt x="4337824" y="1081668"/>
                </a:lnTo>
                <a:lnTo>
                  <a:pt x="4850780" y="1605775"/>
                </a:lnTo>
                <a:lnTo>
                  <a:pt x="5374888" y="2241395"/>
                </a:lnTo>
                <a:lnTo>
                  <a:pt x="6043961" y="3144644"/>
                </a:lnTo>
                <a:lnTo>
                  <a:pt x="2787805" y="6021658"/>
                </a:lnTo>
                <a:lnTo>
                  <a:pt x="33454" y="3389971"/>
                </a:lnTo>
                <a:lnTo>
                  <a:pt x="0" y="1806497"/>
                </a:lnTo>
                <a:close/>
              </a:path>
            </a:pathLst>
          </a:custGeom>
          <a:solidFill>
            <a:schemeClr val="accent1">
              <a:alpha val="62000"/>
            </a:schemeClr>
          </a:solidFill>
          <a:ln w="60325">
            <a:solidFill>
              <a:schemeClr val="accent1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a-IR"/>
          </a:p>
        </p:txBody>
      </p:sp>
      <p:sp>
        <p:nvSpPr>
          <p:cNvPr id="4" name="TextBox 3"/>
          <p:cNvSpPr txBox="1"/>
          <p:nvPr/>
        </p:nvSpPr>
        <p:spPr>
          <a:xfrm>
            <a:off x="6572250" y="500063"/>
            <a:ext cx="2463800" cy="46196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fa-IR" sz="2400" i="1" dirty="0">
                <a:solidFill>
                  <a:schemeClr val="accent3">
                    <a:lumMod val="50000"/>
                  </a:schemeClr>
                </a:solidFill>
                <a:latin typeface="+mn-lt"/>
                <a:cs typeface="2  Homa" pitchFamily="2" charset="-78"/>
              </a:rPr>
              <a:t>محدوده سوپر بلوک</a:t>
            </a:r>
          </a:p>
        </p:txBody>
      </p:sp>
      <p:sp>
        <p:nvSpPr>
          <p:cNvPr id="10245" name="TextBox 4"/>
          <p:cNvSpPr txBox="1">
            <a:spLocks noChangeArrowheads="1"/>
          </p:cNvSpPr>
          <p:nvPr/>
        </p:nvSpPr>
        <p:spPr bwMode="auto">
          <a:xfrm rot="-1818117">
            <a:off x="909638" y="1246188"/>
            <a:ext cx="16430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r>
              <a:rPr lang="fa-IR" altLang="fa-IR">
                <a:ea typeface="2  Homa"/>
                <a:cs typeface="2  Homa"/>
              </a:rPr>
              <a:t>بلوار عاصی زاده</a:t>
            </a:r>
          </a:p>
        </p:txBody>
      </p:sp>
      <p:sp>
        <p:nvSpPr>
          <p:cNvPr id="10246" name="TextBox 5"/>
          <p:cNvSpPr txBox="1">
            <a:spLocks noChangeArrowheads="1"/>
          </p:cNvSpPr>
          <p:nvPr/>
        </p:nvSpPr>
        <p:spPr bwMode="auto">
          <a:xfrm rot="-7769484">
            <a:off x="4058444" y="2067719"/>
            <a:ext cx="16430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r>
              <a:rPr lang="fa-IR" altLang="fa-IR">
                <a:ea typeface="2  Homa"/>
                <a:cs typeface="2  Homa"/>
              </a:rPr>
              <a:t>خیابان مهدی</a:t>
            </a:r>
          </a:p>
        </p:txBody>
      </p:sp>
      <p:sp>
        <p:nvSpPr>
          <p:cNvPr id="10247" name="TextBox 6"/>
          <p:cNvSpPr txBox="1">
            <a:spLocks noChangeArrowheads="1"/>
          </p:cNvSpPr>
          <p:nvPr/>
        </p:nvSpPr>
        <p:spPr bwMode="auto">
          <a:xfrm rot="2607350">
            <a:off x="547688" y="4543425"/>
            <a:ext cx="21431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r>
              <a:rPr lang="fa-IR" altLang="fa-IR">
                <a:ea typeface="2  Homa"/>
                <a:cs typeface="2  Homa"/>
              </a:rPr>
              <a:t>خیابان سلمان فارسی</a:t>
            </a:r>
          </a:p>
        </p:txBody>
      </p:sp>
      <p:sp>
        <p:nvSpPr>
          <p:cNvPr id="10248" name="TextBox 7"/>
          <p:cNvSpPr txBox="1">
            <a:spLocks noChangeArrowheads="1"/>
          </p:cNvSpPr>
          <p:nvPr/>
        </p:nvSpPr>
        <p:spPr bwMode="auto">
          <a:xfrm rot="-2382960">
            <a:off x="3290888" y="4737100"/>
            <a:ext cx="22177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r>
              <a:rPr lang="fa-IR" altLang="fa-IR">
                <a:ea typeface="2  Homa"/>
                <a:cs typeface="2  Homa"/>
              </a:rPr>
              <a:t>خیابان مسجد تقوی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J9h-Mode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296863"/>
            <a:ext cx="6164263" cy="6127750"/>
          </a:xfrm>
          <a:prstGeom prst="rect">
            <a:avLst/>
          </a:prstGeom>
          <a:ln w="76200" cap="sq">
            <a:solidFill>
              <a:schemeClr val="accent1">
                <a:lumMod val="60000"/>
                <a:lumOff val="40000"/>
              </a:schemeClr>
            </a:solidFill>
            <a:prstDash val="sysDot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6" name="Freeform 15"/>
          <p:cNvSpPr/>
          <p:nvPr/>
        </p:nvSpPr>
        <p:spPr>
          <a:xfrm>
            <a:off x="1873250" y="623888"/>
            <a:ext cx="3111500" cy="2654300"/>
          </a:xfrm>
          <a:custGeom>
            <a:avLst/>
            <a:gdLst>
              <a:gd name="connsiteX0" fmla="*/ 0 w 3111190"/>
              <a:gd name="connsiteY0" fmla="*/ 624469 h 2653991"/>
              <a:gd name="connsiteX1" fmla="*/ 1226634 w 3111190"/>
              <a:gd name="connsiteY1" fmla="*/ 0 h 2653991"/>
              <a:gd name="connsiteX2" fmla="*/ 1628078 w 3111190"/>
              <a:gd name="connsiteY2" fmla="*/ 11152 h 2653991"/>
              <a:gd name="connsiteX3" fmla="*/ 2509024 w 3111190"/>
              <a:gd name="connsiteY3" fmla="*/ 769434 h 2653991"/>
              <a:gd name="connsiteX4" fmla="*/ 3111190 w 3111190"/>
              <a:gd name="connsiteY4" fmla="*/ 1349298 h 2653991"/>
              <a:gd name="connsiteX5" fmla="*/ 1550019 w 3111190"/>
              <a:gd name="connsiteY5" fmla="*/ 2653991 h 2653991"/>
              <a:gd name="connsiteX6" fmla="*/ 446049 w 3111190"/>
              <a:gd name="connsiteY6" fmla="*/ 981308 h 2653991"/>
              <a:gd name="connsiteX7" fmla="*/ 0 w 3111190"/>
              <a:gd name="connsiteY7" fmla="*/ 624469 h 2653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11190" h="2653991">
                <a:moveTo>
                  <a:pt x="0" y="624469"/>
                </a:moveTo>
                <a:lnTo>
                  <a:pt x="1226634" y="0"/>
                </a:lnTo>
                <a:lnTo>
                  <a:pt x="1628078" y="11152"/>
                </a:lnTo>
                <a:lnTo>
                  <a:pt x="2509024" y="769434"/>
                </a:lnTo>
                <a:lnTo>
                  <a:pt x="3111190" y="1349298"/>
                </a:lnTo>
                <a:lnTo>
                  <a:pt x="1550019" y="2653991"/>
                </a:lnTo>
                <a:lnTo>
                  <a:pt x="446049" y="981308"/>
                </a:lnTo>
                <a:lnTo>
                  <a:pt x="0" y="624469"/>
                </a:lnTo>
                <a:close/>
              </a:path>
            </a:pathLst>
          </a:custGeom>
          <a:solidFill>
            <a:srgbClr val="FF0000">
              <a:alpha val="65000"/>
            </a:srgbClr>
          </a:solidFill>
          <a:ln w="349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a-IR" dirty="0"/>
          </a:p>
        </p:txBody>
      </p:sp>
      <p:sp>
        <p:nvSpPr>
          <p:cNvPr id="21" name="Freeform 20"/>
          <p:cNvSpPr/>
          <p:nvPr/>
        </p:nvSpPr>
        <p:spPr>
          <a:xfrm>
            <a:off x="246063" y="1282700"/>
            <a:ext cx="5151437" cy="5118100"/>
          </a:xfrm>
          <a:custGeom>
            <a:avLst/>
            <a:gdLst>
              <a:gd name="connsiteX0" fmla="*/ 1561171 w 5151863"/>
              <a:gd name="connsiteY0" fmla="*/ 0 h 5118410"/>
              <a:gd name="connsiteX1" fmla="*/ 2007219 w 5151863"/>
              <a:gd name="connsiteY1" fmla="*/ 367990 h 5118410"/>
              <a:gd name="connsiteX2" fmla="*/ 3155795 w 5151863"/>
              <a:gd name="connsiteY2" fmla="*/ 2051825 h 5118410"/>
              <a:gd name="connsiteX3" fmla="*/ 4783873 w 5151863"/>
              <a:gd name="connsiteY3" fmla="*/ 702527 h 5118410"/>
              <a:gd name="connsiteX4" fmla="*/ 5096107 w 5151863"/>
              <a:gd name="connsiteY4" fmla="*/ 1092820 h 5118410"/>
              <a:gd name="connsiteX5" fmla="*/ 3423424 w 5151863"/>
              <a:gd name="connsiteY5" fmla="*/ 2464420 h 5118410"/>
              <a:gd name="connsiteX6" fmla="*/ 3356517 w 5151863"/>
              <a:gd name="connsiteY6" fmla="*/ 2341756 h 5118410"/>
              <a:gd name="connsiteX7" fmla="*/ 2152185 w 5151863"/>
              <a:gd name="connsiteY7" fmla="*/ 3233854 h 5118410"/>
              <a:gd name="connsiteX8" fmla="*/ 2776653 w 5151863"/>
              <a:gd name="connsiteY8" fmla="*/ 4192859 h 5118410"/>
              <a:gd name="connsiteX9" fmla="*/ 3992136 w 5151863"/>
              <a:gd name="connsiteY9" fmla="*/ 3311912 h 5118410"/>
              <a:gd name="connsiteX10" fmla="*/ 3969834 w 5151863"/>
              <a:gd name="connsiteY10" fmla="*/ 3222703 h 5118410"/>
              <a:gd name="connsiteX11" fmla="*/ 4828478 w 5151863"/>
              <a:gd name="connsiteY11" fmla="*/ 2587083 h 5118410"/>
              <a:gd name="connsiteX12" fmla="*/ 5151863 w 5151863"/>
              <a:gd name="connsiteY12" fmla="*/ 3055434 h 5118410"/>
              <a:gd name="connsiteX13" fmla="*/ 2865863 w 5151863"/>
              <a:gd name="connsiteY13" fmla="*/ 5118410 h 5118410"/>
              <a:gd name="connsiteX14" fmla="*/ 0 w 5151863"/>
              <a:gd name="connsiteY14" fmla="*/ 2419815 h 5118410"/>
              <a:gd name="connsiteX15" fmla="*/ 11151 w 5151863"/>
              <a:gd name="connsiteY15" fmla="*/ 992459 h 5118410"/>
              <a:gd name="connsiteX16" fmla="*/ 546410 w 5151863"/>
              <a:gd name="connsiteY16" fmla="*/ 602166 h 5118410"/>
              <a:gd name="connsiteX17" fmla="*/ 1561171 w 5151863"/>
              <a:gd name="connsiteY17" fmla="*/ 0 h 5118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151863" h="5118410">
                <a:moveTo>
                  <a:pt x="1561171" y="0"/>
                </a:moveTo>
                <a:lnTo>
                  <a:pt x="2007219" y="367990"/>
                </a:lnTo>
                <a:lnTo>
                  <a:pt x="3155795" y="2051825"/>
                </a:lnTo>
                <a:lnTo>
                  <a:pt x="4783873" y="702527"/>
                </a:lnTo>
                <a:lnTo>
                  <a:pt x="5096107" y="1092820"/>
                </a:lnTo>
                <a:lnTo>
                  <a:pt x="3423424" y="2464420"/>
                </a:lnTo>
                <a:lnTo>
                  <a:pt x="3356517" y="2341756"/>
                </a:lnTo>
                <a:lnTo>
                  <a:pt x="2152185" y="3233854"/>
                </a:lnTo>
                <a:lnTo>
                  <a:pt x="2776653" y="4192859"/>
                </a:lnTo>
                <a:lnTo>
                  <a:pt x="3992136" y="3311912"/>
                </a:lnTo>
                <a:lnTo>
                  <a:pt x="3969834" y="3222703"/>
                </a:lnTo>
                <a:lnTo>
                  <a:pt x="4828478" y="2587083"/>
                </a:lnTo>
                <a:lnTo>
                  <a:pt x="5151863" y="3055434"/>
                </a:lnTo>
                <a:lnTo>
                  <a:pt x="2865863" y="5118410"/>
                </a:lnTo>
                <a:lnTo>
                  <a:pt x="0" y="2419815"/>
                </a:lnTo>
                <a:lnTo>
                  <a:pt x="11151" y="992459"/>
                </a:lnTo>
                <a:lnTo>
                  <a:pt x="546410" y="602166"/>
                </a:lnTo>
                <a:lnTo>
                  <a:pt x="1561171" y="0"/>
                </a:lnTo>
                <a:close/>
              </a:path>
            </a:pathLst>
          </a:custGeom>
          <a:solidFill>
            <a:schemeClr val="accent1">
              <a:alpha val="54000"/>
            </a:schemeClr>
          </a:solidFill>
          <a:ln w="3175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a-IR"/>
          </a:p>
        </p:txBody>
      </p:sp>
      <p:sp>
        <p:nvSpPr>
          <p:cNvPr id="23" name="Freeform 22"/>
          <p:cNvSpPr/>
          <p:nvPr/>
        </p:nvSpPr>
        <p:spPr>
          <a:xfrm>
            <a:off x="2452688" y="2408238"/>
            <a:ext cx="3781425" cy="3011487"/>
          </a:xfrm>
          <a:custGeom>
            <a:avLst/>
            <a:gdLst>
              <a:gd name="connsiteX0" fmla="*/ 0 w 3780264"/>
              <a:gd name="connsiteY0" fmla="*/ 2107581 h 3010830"/>
              <a:gd name="connsiteX1" fmla="*/ 1137425 w 3780264"/>
              <a:gd name="connsiteY1" fmla="*/ 1271239 h 3010830"/>
              <a:gd name="connsiteX2" fmla="*/ 1204332 w 3780264"/>
              <a:gd name="connsiteY2" fmla="*/ 1382752 h 3010830"/>
              <a:gd name="connsiteX3" fmla="*/ 2921620 w 3780264"/>
              <a:gd name="connsiteY3" fmla="*/ 0 h 3010830"/>
              <a:gd name="connsiteX4" fmla="*/ 3780264 w 3780264"/>
              <a:gd name="connsiteY4" fmla="*/ 1170878 h 3010830"/>
              <a:gd name="connsiteX5" fmla="*/ 2955073 w 3780264"/>
              <a:gd name="connsiteY5" fmla="*/ 1873405 h 3010830"/>
              <a:gd name="connsiteX6" fmla="*/ 2598234 w 3780264"/>
              <a:gd name="connsiteY6" fmla="*/ 1382752 h 3010830"/>
              <a:gd name="connsiteX7" fmla="*/ 1706137 w 3780264"/>
              <a:gd name="connsiteY7" fmla="*/ 2074127 h 3010830"/>
              <a:gd name="connsiteX8" fmla="*/ 1728439 w 3780264"/>
              <a:gd name="connsiteY8" fmla="*/ 2174488 h 3010830"/>
              <a:gd name="connsiteX9" fmla="*/ 579864 w 3780264"/>
              <a:gd name="connsiteY9" fmla="*/ 3010830 h 3010830"/>
              <a:gd name="connsiteX10" fmla="*/ 0 w 3780264"/>
              <a:gd name="connsiteY10" fmla="*/ 2107581 h 3010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780264" h="3010830">
                <a:moveTo>
                  <a:pt x="0" y="2107581"/>
                </a:moveTo>
                <a:lnTo>
                  <a:pt x="1137425" y="1271239"/>
                </a:lnTo>
                <a:lnTo>
                  <a:pt x="1204332" y="1382752"/>
                </a:lnTo>
                <a:lnTo>
                  <a:pt x="2921620" y="0"/>
                </a:lnTo>
                <a:lnTo>
                  <a:pt x="3780264" y="1170878"/>
                </a:lnTo>
                <a:lnTo>
                  <a:pt x="2955073" y="1873405"/>
                </a:lnTo>
                <a:lnTo>
                  <a:pt x="2598234" y="1382752"/>
                </a:lnTo>
                <a:lnTo>
                  <a:pt x="1706137" y="2074127"/>
                </a:lnTo>
                <a:lnTo>
                  <a:pt x="1728439" y="2174488"/>
                </a:lnTo>
                <a:lnTo>
                  <a:pt x="579864" y="3010830"/>
                </a:lnTo>
                <a:lnTo>
                  <a:pt x="0" y="2107581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  <a:alpha val="72000"/>
            </a:schemeClr>
          </a:solidFill>
          <a:ln w="349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a-IR"/>
          </a:p>
        </p:txBody>
      </p:sp>
      <p:sp>
        <p:nvSpPr>
          <p:cNvPr id="11270" name="TextBox 23"/>
          <p:cNvSpPr txBox="1">
            <a:spLocks noChangeArrowheads="1"/>
          </p:cNvSpPr>
          <p:nvPr/>
        </p:nvSpPr>
        <p:spPr bwMode="auto">
          <a:xfrm>
            <a:off x="3071813" y="1428750"/>
            <a:ext cx="64293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fa-IR" sz="5400">
                <a:solidFill>
                  <a:schemeClr val="bg1"/>
                </a:solidFill>
              </a:rPr>
              <a:t>A</a:t>
            </a:r>
            <a:endParaRPr lang="fa-IR" altLang="fa-IR" sz="5400">
              <a:solidFill>
                <a:schemeClr val="bg1"/>
              </a:solidFill>
            </a:endParaRPr>
          </a:p>
        </p:txBody>
      </p:sp>
      <p:sp>
        <p:nvSpPr>
          <p:cNvPr id="11271" name="TextBox 24"/>
          <p:cNvSpPr txBox="1">
            <a:spLocks noChangeArrowheads="1"/>
          </p:cNvSpPr>
          <p:nvPr/>
        </p:nvSpPr>
        <p:spPr bwMode="auto">
          <a:xfrm>
            <a:off x="4214813" y="3214688"/>
            <a:ext cx="64293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fa-IR" sz="5400">
                <a:solidFill>
                  <a:schemeClr val="bg1"/>
                </a:solidFill>
              </a:rPr>
              <a:t>C</a:t>
            </a:r>
            <a:endParaRPr lang="fa-IR" altLang="fa-IR" sz="5400">
              <a:solidFill>
                <a:schemeClr val="bg1"/>
              </a:solidFill>
            </a:endParaRPr>
          </a:p>
        </p:txBody>
      </p:sp>
      <p:sp>
        <p:nvSpPr>
          <p:cNvPr id="11272" name="TextBox 25"/>
          <p:cNvSpPr txBox="1">
            <a:spLocks noChangeArrowheads="1"/>
          </p:cNvSpPr>
          <p:nvPr/>
        </p:nvSpPr>
        <p:spPr bwMode="auto">
          <a:xfrm>
            <a:off x="1285875" y="2428875"/>
            <a:ext cx="642938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fa-IR" sz="5400">
                <a:solidFill>
                  <a:schemeClr val="bg1"/>
                </a:solidFill>
              </a:rPr>
              <a:t>B</a:t>
            </a:r>
            <a:endParaRPr lang="fa-IR" altLang="fa-IR" sz="5400">
              <a:solidFill>
                <a:schemeClr val="bg1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 rot="16200000">
            <a:off x="5521325" y="2328863"/>
            <a:ext cx="5429250" cy="1200150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fa-IR" sz="2400" dirty="0">
                <a:solidFill>
                  <a:schemeClr val="accent3">
                    <a:lumMod val="50000"/>
                  </a:schemeClr>
                </a:solidFill>
                <a:latin typeface="+mn-lt"/>
                <a:cs typeface="2  Homa" pitchFamily="2" charset="-78"/>
              </a:rPr>
              <a:t>تشخیص پهنه های همگون به لحاظ مورفولوژی با در نظر گرفتن چهار عنصر معرفی شده توسط کانزن</a:t>
            </a:r>
            <a:endParaRPr lang="en-US" sz="2400" dirty="0">
              <a:solidFill>
                <a:schemeClr val="accent3">
                  <a:lumMod val="50000"/>
                </a:schemeClr>
              </a:solidFill>
              <a:latin typeface="+mn-lt"/>
              <a:cs typeface="2  Homa" pitchFamily="2" charset="-78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J9h-Mode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375" y="3929063"/>
            <a:ext cx="2771775" cy="2755900"/>
          </a:xfrm>
          <a:prstGeom prst="rect">
            <a:avLst/>
          </a:prstGeom>
          <a:ln w="76200" cap="sq">
            <a:solidFill>
              <a:schemeClr val="accent1">
                <a:lumMod val="60000"/>
                <a:lumOff val="40000"/>
              </a:schemeClr>
            </a:solidFill>
            <a:prstDash val="sysDot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Freeform 8"/>
          <p:cNvSpPr/>
          <p:nvPr/>
        </p:nvSpPr>
        <p:spPr>
          <a:xfrm>
            <a:off x="1454150" y="4064000"/>
            <a:ext cx="1404938" cy="1225550"/>
          </a:xfrm>
          <a:custGeom>
            <a:avLst/>
            <a:gdLst>
              <a:gd name="connsiteX0" fmla="*/ 0 w 1405054"/>
              <a:gd name="connsiteY0" fmla="*/ 312234 h 1226634"/>
              <a:gd name="connsiteX1" fmla="*/ 557561 w 1405054"/>
              <a:gd name="connsiteY1" fmla="*/ 0 h 1226634"/>
              <a:gd name="connsiteX2" fmla="*/ 735981 w 1405054"/>
              <a:gd name="connsiteY2" fmla="*/ 11151 h 1226634"/>
              <a:gd name="connsiteX3" fmla="*/ 1405054 w 1405054"/>
              <a:gd name="connsiteY3" fmla="*/ 646770 h 1226634"/>
              <a:gd name="connsiteX4" fmla="*/ 680225 w 1405054"/>
              <a:gd name="connsiteY4" fmla="*/ 1226634 h 1226634"/>
              <a:gd name="connsiteX5" fmla="*/ 178420 w 1405054"/>
              <a:gd name="connsiteY5" fmla="*/ 457200 h 1226634"/>
              <a:gd name="connsiteX6" fmla="*/ 0 w 1405054"/>
              <a:gd name="connsiteY6" fmla="*/ 312234 h 1226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05054" h="1226634">
                <a:moveTo>
                  <a:pt x="0" y="312234"/>
                </a:moveTo>
                <a:lnTo>
                  <a:pt x="557561" y="0"/>
                </a:lnTo>
                <a:lnTo>
                  <a:pt x="735981" y="11151"/>
                </a:lnTo>
                <a:lnTo>
                  <a:pt x="1405054" y="646770"/>
                </a:lnTo>
                <a:lnTo>
                  <a:pt x="680225" y="1226634"/>
                </a:lnTo>
                <a:lnTo>
                  <a:pt x="178420" y="457200"/>
                </a:lnTo>
                <a:lnTo>
                  <a:pt x="0" y="312234"/>
                </a:lnTo>
                <a:close/>
              </a:path>
            </a:pathLst>
          </a:custGeom>
          <a:solidFill>
            <a:srgbClr val="FF0000">
              <a:alpha val="73000"/>
            </a:srgb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a-IR"/>
          </a:p>
        </p:txBody>
      </p:sp>
      <p:pic>
        <p:nvPicPr>
          <p:cNvPr id="10" name="Picture 9" descr="A.jpg"/>
          <p:cNvPicPr>
            <a:picLocks noChangeAspect="1"/>
          </p:cNvPicPr>
          <p:nvPr/>
        </p:nvPicPr>
        <p:blipFill>
          <a:blip r:embed="rId3" cstate="print">
            <a:lum bright="25000"/>
          </a:blip>
          <a:stretch>
            <a:fillRect/>
          </a:stretch>
        </p:blipFill>
        <p:spPr>
          <a:xfrm>
            <a:off x="285750" y="285750"/>
            <a:ext cx="3857625" cy="3355975"/>
          </a:xfrm>
          <a:prstGeom prst="rect">
            <a:avLst/>
          </a:prstGeom>
          <a:ln w="76200" cap="sq">
            <a:solidFill>
              <a:schemeClr val="accent1">
                <a:lumMod val="60000"/>
                <a:lumOff val="40000"/>
              </a:schemeClr>
            </a:solidFill>
            <a:prstDash val="sysDot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12" name="Straight Arrow Connector 11"/>
          <p:cNvCxnSpPr/>
          <p:nvPr/>
        </p:nvCxnSpPr>
        <p:spPr>
          <a:xfrm rot="5400000" flipH="1" flipV="1">
            <a:off x="1784350" y="3929063"/>
            <a:ext cx="715963" cy="1587"/>
          </a:xfrm>
          <a:prstGeom prst="straightConnector1">
            <a:avLst/>
          </a:prstGeom>
          <a:ln w="47625" cmpd="sng">
            <a:solidFill>
              <a:schemeClr val="accent3">
                <a:lumMod val="50000"/>
              </a:schemeClr>
            </a:solidFill>
            <a:prstDash val="sysDot"/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15"/>
          <p:cNvSpPr/>
          <p:nvPr/>
        </p:nvSpPr>
        <p:spPr>
          <a:xfrm>
            <a:off x="312234" y="379141"/>
            <a:ext cx="3824868" cy="3256157"/>
          </a:xfrm>
          <a:custGeom>
            <a:avLst/>
            <a:gdLst>
              <a:gd name="connsiteX0" fmla="*/ 0 w 3824868"/>
              <a:gd name="connsiteY0" fmla="*/ 769435 h 3256157"/>
              <a:gd name="connsiteX1" fmla="*/ 1460810 w 3824868"/>
              <a:gd name="connsiteY1" fmla="*/ 11152 h 3256157"/>
              <a:gd name="connsiteX2" fmla="*/ 2018371 w 3824868"/>
              <a:gd name="connsiteY2" fmla="*/ 0 h 3256157"/>
              <a:gd name="connsiteX3" fmla="*/ 3824868 w 3824868"/>
              <a:gd name="connsiteY3" fmla="*/ 1639230 h 3256157"/>
              <a:gd name="connsiteX4" fmla="*/ 1884556 w 3824868"/>
              <a:gd name="connsiteY4" fmla="*/ 3256157 h 3256157"/>
              <a:gd name="connsiteX5" fmla="*/ 702527 w 3824868"/>
              <a:gd name="connsiteY5" fmla="*/ 1594625 h 3256157"/>
              <a:gd name="connsiteX6" fmla="*/ 501805 w 3824868"/>
              <a:gd name="connsiteY6" fmla="*/ 1226635 h 3256157"/>
              <a:gd name="connsiteX7" fmla="*/ 33454 w 3824868"/>
              <a:gd name="connsiteY7" fmla="*/ 903249 h 3256157"/>
              <a:gd name="connsiteX8" fmla="*/ 0 w 3824868"/>
              <a:gd name="connsiteY8" fmla="*/ 769435 h 3256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24868" h="3256157">
                <a:moveTo>
                  <a:pt x="0" y="769435"/>
                </a:moveTo>
                <a:lnTo>
                  <a:pt x="1460810" y="11152"/>
                </a:lnTo>
                <a:lnTo>
                  <a:pt x="2018371" y="0"/>
                </a:lnTo>
                <a:lnTo>
                  <a:pt x="3824868" y="1639230"/>
                </a:lnTo>
                <a:lnTo>
                  <a:pt x="1884556" y="3256157"/>
                </a:lnTo>
                <a:lnTo>
                  <a:pt x="702527" y="1594625"/>
                </a:lnTo>
                <a:lnTo>
                  <a:pt x="501805" y="1226635"/>
                </a:lnTo>
                <a:lnTo>
                  <a:pt x="33454" y="903249"/>
                </a:lnTo>
                <a:lnTo>
                  <a:pt x="0" y="769435"/>
                </a:lnTo>
                <a:close/>
              </a:path>
            </a:pathLst>
          </a:custGeom>
          <a:solidFill>
            <a:schemeClr val="accent1">
              <a:alpha val="0"/>
            </a:schemeClr>
          </a:solidFill>
          <a:ln w="69850">
            <a:solidFill>
              <a:schemeClr val="accent3">
                <a:lumMod val="50000"/>
              </a:schemeClr>
            </a:solidFill>
            <a:prstDash val="sysDot"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a-IR"/>
          </a:p>
        </p:txBody>
      </p:sp>
      <p:sp>
        <p:nvSpPr>
          <p:cNvPr id="12297" name="TextBox 16"/>
          <p:cNvSpPr txBox="1">
            <a:spLocks noChangeArrowheads="1"/>
          </p:cNvSpPr>
          <p:nvPr/>
        </p:nvSpPr>
        <p:spPr bwMode="auto">
          <a:xfrm>
            <a:off x="1928813" y="4143375"/>
            <a:ext cx="64293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fa-IR" sz="5400">
                <a:solidFill>
                  <a:schemeClr val="bg1"/>
                </a:solidFill>
              </a:rPr>
              <a:t>A</a:t>
            </a:r>
            <a:endParaRPr lang="fa-IR" altLang="fa-IR" sz="540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429125" y="285750"/>
            <a:ext cx="4464050" cy="708025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fa-IR" sz="2000" dirty="0">
                <a:solidFill>
                  <a:schemeClr val="accent3">
                    <a:lumMod val="50000"/>
                  </a:schemeClr>
                </a:solidFill>
                <a:latin typeface="+mn-lt"/>
                <a:cs typeface="2  Homa" pitchFamily="2" charset="-78"/>
              </a:rPr>
              <a:t>مشخصات پهنه </a:t>
            </a:r>
            <a:r>
              <a:rPr lang="en-US" sz="2000" dirty="0">
                <a:solidFill>
                  <a:schemeClr val="accent3">
                    <a:lumMod val="50000"/>
                  </a:schemeClr>
                </a:solidFill>
                <a:latin typeface="+mn-lt"/>
                <a:cs typeface="2  Homa" pitchFamily="2" charset="-78"/>
              </a:rPr>
              <a:t>A</a:t>
            </a:r>
            <a:r>
              <a:rPr lang="fa-IR" sz="2000" dirty="0">
                <a:solidFill>
                  <a:schemeClr val="accent3">
                    <a:lumMod val="50000"/>
                  </a:schemeClr>
                </a:solidFill>
                <a:latin typeface="+mn-lt"/>
                <a:cs typeface="2  Homa" pitchFamily="2" charset="-78"/>
              </a:rPr>
              <a:t> به لحاظ مورفولوژی با در نظر گرفتن چهار عنصر معرفی شده توسط کانزن</a:t>
            </a:r>
            <a:endParaRPr lang="en-US" sz="2000" dirty="0">
              <a:solidFill>
                <a:schemeClr val="accent3">
                  <a:lumMod val="50000"/>
                </a:schemeClr>
              </a:solidFill>
              <a:latin typeface="+mn-lt"/>
              <a:cs typeface="2  Homa" pitchFamily="2" charset="-78"/>
            </a:endParaRPr>
          </a:p>
        </p:txBody>
      </p:sp>
      <p:sp>
        <p:nvSpPr>
          <p:cNvPr id="19" name="Freeform 18"/>
          <p:cNvSpPr/>
          <p:nvPr/>
        </p:nvSpPr>
        <p:spPr>
          <a:xfrm>
            <a:off x="1438275" y="457200"/>
            <a:ext cx="803275" cy="1069975"/>
          </a:xfrm>
          <a:custGeom>
            <a:avLst/>
            <a:gdLst>
              <a:gd name="connsiteX0" fmla="*/ 0 w 802888"/>
              <a:gd name="connsiteY0" fmla="*/ 211873 h 1070517"/>
              <a:gd name="connsiteX1" fmla="*/ 490654 w 802888"/>
              <a:gd name="connsiteY1" fmla="*/ 0 h 1070517"/>
              <a:gd name="connsiteX2" fmla="*/ 802888 w 802888"/>
              <a:gd name="connsiteY2" fmla="*/ 780585 h 1070517"/>
              <a:gd name="connsiteX3" fmla="*/ 189571 w 802888"/>
              <a:gd name="connsiteY3" fmla="*/ 1070517 h 1070517"/>
              <a:gd name="connsiteX4" fmla="*/ 0 w 802888"/>
              <a:gd name="connsiteY4" fmla="*/ 211873 h 1070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2888" h="1070517">
                <a:moveTo>
                  <a:pt x="0" y="211873"/>
                </a:moveTo>
                <a:lnTo>
                  <a:pt x="490654" y="0"/>
                </a:lnTo>
                <a:lnTo>
                  <a:pt x="802888" y="780585"/>
                </a:lnTo>
                <a:lnTo>
                  <a:pt x="189571" y="1070517"/>
                </a:lnTo>
                <a:lnTo>
                  <a:pt x="0" y="211873"/>
                </a:lnTo>
                <a:close/>
              </a:path>
            </a:pathLst>
          </a:custGeom>
          <a:solidFill>
            <a:schemeClr val="bg2">
              <a:lumMod val="75000"/>
              <a:alpha val="87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a-IR"/>
          </a:p>
        </p:txBody>
      </p:sp>
      <p:sp>
        <p:nvSpPr>
          <p:cNvPr id="20" name="Freeform 19"/>
          <p:cNvSpPr/>
          <p:nvPr/>
        </p:nvSpPr>
        <p:spPr>
          <a:xfrm>
            <a:off x="412750" y="668338"/>
            <a:ext cx="1103313" cy="938212"/>
          </a:xfrm>
          <a:custGeom>
            <a:avLst/>
            <a:gdLst>
              <a:gd name="connsiteX0" fmla="*/ 0 w 1103971"/>
              <a:gd name="connsiteY0" fmla="*/ 512956 h 936703"/>
              <a:gd name="connsiteX1" fmla="*/ 936703 w 1103971"/>
              <a:gd name="connsiteY1" fmla="*/ 0 h 936703"/>
              <a:gd name="connsiteX2" fmla="*/ 1103971 w 1103971"/>
              <a:gd name="connsiteY2" fmla="*/ 691376 h 936703"/>
              <a:gd name="connsiteX3" fmla="*/ 468351 w 1103971"/>
              <a:gd name="connsiteY3" fmla="*/ 936703 h 936703"/>
              <a:gd name="connsiteX4" fmla="*/ 0 w 1103971"/>
              <a:gd name="connsiteY4" fmla="*/ 512956 h 936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3971" h="936703">
                <a:moveTo>
                  <a:pt x="0" y="512956"/>
                </a:moveTo>
                <a:lnTo>
                  <a:pt x="936703" y="0"/>
                </a:lnTo>
                <a:lnTo>
                  <a:pt x="1103971" y="691376"/>
                </a:lnTo>
                <a:lnTo>
                  <a:pt x="468351" y="936703"/>
                </a:lnTo>
                <a:lnTo>
                  <a:pt x="0" y="512956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  <a:alpha val="72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a-IR"/>
          </a:p>
        </p:txBody>
      </p:sp>
      <p:sp>
        <p:nvSpPr>
          <p:cNvPr id="24" name="Freeform 23"/>
          <p:cNvSpPr/>
          <p:nvPr/>
        </p:nvSpPr>
        <p:spPr>
          <a:xfrm>
            <a:off x="947738" y="1482725"/>
            <a:ext cx="479425" cy="434975"/>
          </a:xfrm>
          <a:custGeom>
            <a:avLst/>
            <a:gdLst>
              <a:gd name="connsiteX0" fmla="*/ 0 w 479502"/>
              <a:gd name="connsiteY0" fmla="*/ 211873 h 434898"/>
              <a:gd name="connsiteX1" fmla="*/ 356839 w 479502"/>
              <a:gd name="connsiteY1" fmla="*/ 0 h 434898"/>
              <a:gd name="connsiteX2" fmla="*/ 479502 w 479502"/>
              <a:gd name="connsiteY2" fmla="*/ 189571 h 434898"/>
              <a:gd name="connsiteX3" fmla="*/ 144966 w 479502"/>
              <a:gd name="connsiteY3" fmla="*/ 434898 h 434898"/>
              <a:gd name="connsiteX4" fmla="*/ 0 w 479502"/>
              <a:gd name="connsiteY4" fmla="*/ 211873 h 434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9502" h="434898">
                <a:moveTo>
                  <a:pt x="0" y="211873"/>
                </a:moveTo>
                <a:lnTo>
                  <a:pt x="356839" y="0"/>
                </a:lnTo>
                <a:lnTo>
                  <a:pt x="479502" y="189571"/>
                </a:lnTo>
                <a:lnTo>
                  <a:pt x="144966" y="434898"/>
                </a:lnTo>
                <a:lnTo>
                  <a:pt x="0" y="211873"/>
                </a:lnTo>
                <a:close/>
              </a:path>
            </a:pathLst>
          </a:custGeom>
          <a:solidFill>
            <a:srgbClr val="92D050">
              <a:alpha val="83000"/>
            </a:srgb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a-IR"/>
          </a:p>
        </p:txBody>
      </p:sp>
      <p:cxnSp>
        <p:nvCxnSpPr>
          <p:cNvPr id="26" name="Straight Arrow Connector 25"/>
          <p:cNvCxnSpPr/>
          <p:nvPr/>
        </p:nvCxnSpPr>
        <p:spPr>
          <a:xfrm rot="10800000" flipV="1">
            <a:off x="2071688" y="1857375"/>
            <a:ext cx="1857375" cy="1571625"/>
          </a:xfrm>
          <a:prstGeom prst="straightConnector1">
            <a:avLst/>
          </a:prstGeom>
          <a:ln w="50800">
            <a:solidFill>
              <a:srgbClr val="FF0000"/>
            </a:solidFill>
            <a:prstDash val="sysDot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rot="10800000" flipV="1">
            <a:off x="1785938" y="1571625"/>
            <a:ext cx="1857375" cy="1500188"/>
          </a:xfrm>
          <a:prstGeom prst="straightConnector1">
            <a:avLst/>
          </a:prstGeom>
          <a:ln w="50800">
            <a:solidFill>
              <a:srgbClr val="FF0000"/>
            </a:solidFill>
            <a:prstDash val="sysDot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rot="10800000" flipV="1">
            <a:off x="1500188" y="2071688"/>
            <a:ext cx="785812" cy="500062"/>
          </a:xfrm>
          <a:prstGeom prst="straightConnector1">
            <a:avLst/>
          </a:prstGeom>
          <a:ln w="50800">
            <a:solidFill>
              <a:srgbClr val="FF0000"/>
            </a:solidFill>
            <a:prstDash val="sysDot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 rot="10800000" flipV="1">
            <a:off x="1143000" y="1714500"/>
            <a:ext cx="571500" cy="428625"/>
          </a:xfrm>
          <a:prstGeom prst="straightConnector1">
            <a:avLst/>
          </a:prstGeom>
          <a:ln w="50800">
            <a:solidFill>
              <a:srgbClr val="FF0000"/>
            </a:solidFill>
            <a:prstDash val="sysDot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 rot="10800000" flipV="1">
            <a:off x="2714625" y="1071563"/>
            <a:ext cx="428625" cy="357187"/>
          </a:xfrm>
          <a:prstGeom prst="straightConnector1">
            <a:avLst/>
          </a:prstGeom>
          <a:ln w="44450">
            <a:solidFill>
              <a:srgbClr val="FF0000"/>
            </a:solidFill>
            <a:prstDash val="sysDot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rot="10800000" flipV="1">
            <a:off x="2428875" y="785813"/>
            <a:ext cx="428625" cy="357187"/>
          </a:xfrm>
          <a:prstGeom prst="straightConnector1">
            <a:avLst/>
          </a:prstGeom>
          <a:ln w="44450">
            <a:solidFill>
              <a:srgbClr val="FF0000"/>
            </a:solidFill>
            <a:prstDash val="sysDot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4643438" y="1214438"/>
            <a:ext cx="3786187" cy="4832350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dirty="0">
                <a:latin typeface="+mn-lt"/>
                <a:cs typeface="2  Homa" pitchFamily="2" charset="-78"/>
              </a:rPr>
              <a:t>1- کاربری اراضی</a:t>
            </a:r>
          </a:p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a-IR" dirty="0">
              <a:latin typeface="+mn-lt"/>
              <a:cs typeface="2  Homa" pitchFamily="2" charset="-78"/>
            </a:endParaRPr>
          </a:p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fa-IR" sz="1600" dirty="0">
                <a:solidFill>
                  <a:schemeClr val="accent3">
                    <a:lumMod val="50000"/>
                  </a:schemeClr>
                </a:solidFill>
                <a:latin typeface="+mn-lt"/>
                <a:cs typeface="2  Homa" pitchFamily="2" charset="-78"/>
              </a:rPr>
              <a:t>مذهبی</a:t>
            </a:r>
          </a:p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fa-IR" sz="1600" dirty="0">
              <a:solidFill>
                <a:schemeClr val="accent3">
                  <a:lumMod val="50000"/>
                </a:schemeClr>
              </a:solidFill>
              <a:latin typeface="+mn-lt"/>
              <a:cs typeface="2  Homa" pitchFamily="2" charset="-78"/>
            </a:endParaRPr>
          </a:p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fa-IR" sz="1600" dirty="0">
                <a:solidFill>
                  <a:schemeClr val="accent3">
                    <a:lumMod val="50000"/>
                  </a:schemeClr>
                </a:solidFill>
                <a:latin typeface="+mn-lt"/>
                <a:cs typeface="2  Homa" pitchFamily="2" charset="-78"/>
              </a:rPr>
              <a:t>آموزشی</a:t>
            </a:r>
          </a:p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fa-IR" sz="1600" dirty="0">
              <a:solidFill>
                <a:schemeClr val="accent3">
                  <a:lumMod val="50000"/>
                </a:schemeClr>
              </a:solidFill>
              <a:latin typeface="+mn-lt"/>
              <a:cs typeface="2  Homa" pitchFamily="2" charset="-78"/>
            </a:endParaRPr>
          </a:p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fa-IR" sz="1600" dirty="0">
                <a:solidFill>
                  <a:schemeClr val="accent3">
                    <a:lumMod val="50000"/>
                  </a:schemeClr>
                </a:solidFill>
                <a:latin typeface="+mn-lt"/>
                <a:cs typeface="2  Homa" pitchFamily="2" charset="-78"/>
              </a:rPr>
              <a:t>صنایع</a:t>
            </a:r>
          </a:p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fa-IR" sz="1600" dirty="0">
              <a:latin typeface="+mn-lt"/>
              <a:cs typeface="2  Homa" pitchFamily="2" charset="-78"/>
            </a:endParaRPr>
          </a:p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fa-IR" sz="1600" dirty="0">
              <a:latin typeface="+mn-lt"/>
              <a:cs typeface="2  Homa" pitchFamily="2" charset="-78"/>
            </a:endParaRPr>
          </a:p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600" dirty="0">
                <a:latin typeface="+mn-lt"/>
                <a:cs typeface="2  Homa" pitchFamily="2" charset="-78"/>
              </a:rPr>
              <a:t>2- الگوی خیابان : </a:t>
            </a:r>
            <a:r>
              <a:rPr lang="fa-IR" sz="1600" dirty="0">
                <a:solidFill>
                  <a:schemeClr val="accent3">
                    <a:lumMod val="50000"/>
                  </a:schemeClr>
                </a:solidFill>
                <a:latin typeface="+mn-lt"/>
                <a:cs typeface="2  Homa" pitchFamily="2" charset="-78"/>
              </a:rPr>
              <a:t>منظم</a:t>
            </a:r>
          </a:p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a-IR" sz="1600" dirty="0">
              <a:latin typeface="+mn-lt"/>
              <a:cs typeface="2  Homa" pitchFamily="2" charset="-78"/>
            </a:endParaRPr>
          </a:p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600" dirty="0">
                <a:latin typeface="+mn-lt"/>
                <a:cs typeface="2  Homa" pitchFamily="2" charset="-78"/>
              </a:rPr>
              <a:t>3- ساختارهای ابنیه : </a:t>
            </a:r>
            <a:r>
              <a:rPr lang="fa-IR" sz="1600" dirty="0">
                <a:solidFill>
                  <a:schemeClr val="accent3">
                    <a:lumMod val="50000"/>
                  </a:schemeClr>
                </a:solidFill>
                <a:latin typeface="+mn-lt"/>
                <a:cs typeface="2  Homa" pitchFamily="2" charset="-78"/>
              </a:rPr>
              <a:t>درشت دانه</a:t>
            </a:r>
          </a:p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a-IR" sz="1600" dirty="0">
              <a:latin typeface="+mn-lt"/>
              <a:cs typeface="2  Homa" pitchFamily="2" charset="-78"/>
            </a:endParaRPr>
          </a:p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600" dirty="0">
                <a:latin typeface="+mn-lt"/>
                <a:cs typeface="2  Homa" pitchFamily="2" charset="-78"/>
              </a:rPr>
              <a:t>4- الگوی قطعات : </a:t>
            </a:r>
          </a:p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600" dirty="0">
                <a:solidFill>
                  <a:schemeClr val="accent3">
                    <a:lumMod val="50000"/>
                  </a:schemeClr>
                </a:solidFill>
                <a:latin typeface="+mn-lt"/>
                <a:cs typeface="2  Homa" pitchFamily="2" charset="-78"/>
              </a:rPr>
              <a:t>جهت گیری دانه ها : شمال غربی – جنوب شرقی</a:t>
            </a:r>
          </a:p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600" dirty="0">
                <a:solidFill>
                  <a:schemeClr val="accent3">
                    <a:lumMod val="50000"/>
                  </a:schemeClr>
                </a:solidFill>
                <a:latin typeface="+mn-lt"/>
                <a:cs typeface="2  Homa" pitchFamily="2" charset="-78"/>
              </a:rPr>
              <a:t>تراکم : کم</a:t>
            </a:r>
          </a:p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600" dirty="0">
                <a:solidFill>
                  <a:schemeClr val="accent3">
                    <a:lumMod val="50000"/>
                  </a:schemeClr>
                </a:solidFill>
                <a:latin typeface="+mn-lt"/>
                <a:cs typeface="2  Homa" pitchFamily="2" charset="-78"/>
              </a:rPr>
              <a:t>سطح اشغال : کم</a:t>
            </a:r>
          </a:p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a-IR" sz="1600" dirty="0">
              <a:solidFill>
                <a:schemeClr val="accent3">
                  <a:lumMod val="50000"/>
                </a:schemeClr>
              </a:solidFill>
              <a:latin typeface="+mn-lt"/>
              <a:cs typeface="2  Homa" pitchFamily="2" charset="-78"/>
            </a:endParaRPr>
          </a:p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600" dirty="0">
                <a:latin typeface="+mn-lt"/>
                <a:cs typeface="2  Homa" pitchFamily="2" charset="-78"/>
              </a:rPr>
              <a:t>تعداد بلوک در پهنه : </a:t>
            </a:r>
            <a:r>
              <a:rPr lang="fa-IR" sz="1600" dirty="0">
                <a:solidFill>
                  <a:schemeClr val="accent3">
                    <a:lumMod val="50000"/>
                  </a:schemeClr>
                </a:solidFill>
                <a:latin typeface="+mn-lt"/>
                <a:cs typeface="2  Homa" pitchFamily="2" charset="-78"/>
              </a:rPr>
              <a:t>4</a:t>
            </a:r>
          </a:p>
        </p:txBody>
      </p:sp>
      <p:sp>
        <p:nvSpPr>
          <p:cNvPr id="44" name="Rectangle 43"/>
          <p:cNvSpPr/>
          <p:nvPr/>
        </p:nvSpPr>
        <p:spPr>
          <a:xfrm>
            <a:off x="7143750" y="1857375"/>
            <a:ext cx="357188" cy="214313"/>
          </a:xfrm>
          <a:prstGeom prst="rect">
            <a:avLst/>
          </a:prstGeom>
          <a:solidFill>
            <a:srgbClr val="92D050">
              <a:alpha val="83000"/>
            </a:srgb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a-IR"/>
          </a:p>
        </p:txBody>
      </p:sp>
      <p:sp>
        <p:nvSpPr>
          <p:cNvPr id="45" name="Rectangle 44"/>
          <p:cNvSpPr/>
          <p:nvPr/>
        </p:nvSpPr>
        <p:spPr>
          <a:xfrm>
            <a:off x="7143750" y="2286000"/>
            <a:ext cx="357188" cy="214313"/>
          </a:xfrm>
          <a:prstGeom prst="rect">
            <a:avLst/>
          </a:prstGeom>
          <a:solidFill>
            <a:schemeClr val="accent3">
              <a:lumMod val="60000"/>
              <a:lumOff val="40000"/>
              <a:alpha val="72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a-IR"/>
          </a:p>
        </p:txBody>
      </p:sp>
      <p:sp>
        <p:nvSpPr>
          <p:cNvPr id="46" name="Rectangle 45"/>
          <p:cNvSpPr/>
          <p:nvPr/>
        </p:nvSpPr>
        <p:spPr>
          <a:xfrm>
            <a:off x="7143750" y="2786063"/>
            <a:ext cx="357188" cy="214312"/>
          </a:xfrm>
          <a:prstGeom prst="rect">
            <a:avLst/>
          </a:prstGeom>
          <a:solidFill>
            <a:schemeClr val="bg2">
              <a:lumMod val="75000"/>
              <a:alpha val="87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a-IR"/>
          </a:p>
        </p:txBody>
      </p:sp>
      <p:sp>
        <p:nvSpPr>
          <p:cNvPr id="22" name="Rectangle 21"/>
          <p:cNvSpPr/>
          <p:nvPr/>
        </p:nvSpPr>
        <p:spPr>
          <a:xfrm>
            <a:off x="6572250" y="5643563"/>
            <a:ext cx="1785938" cy="428625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3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a-IR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B.jpg"/>
          <p:cNvPicPr>
            <a:picLocks noChangeAspect="1"/>
          </p:cNvPicPr>
          <p:nvPr/>
        </p:nvPicPr>
        <p:blipFill>
          <a:blip r:embed="rId2" cstate="print">
            <a:lum bright="25000"/>
          </a:blip>
          <a:stretch>
            <a:fillRect/>
          </a:stretch>
        </p:blipFill>
        <p:spPr>
          <a:xfrm>
            <a:off x="428625" y="142875"/>
            <a:ext cx="3571875" cy="3570288"/>
          </a:xfrm>
          <a:prstGeom prst="rect">
            <a:avLst/>
          </a:prstGeom>
          <a:ln w="76200" cap="sq">
            <a:solidFill>
              <a:schemeClr val="accent1">
                <a:lumMod val="60000"/>
                <a:lumOff val="40000"/>
              </a:schemeClr>
            </a:solidFill>
            <a:prstDash val="sysDot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Picture 1" descr="J9h-Mode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4375" y="3929063"/>
            <a:ext cx="2771775" cy="2755900"/>
          </a:xfrm>
          <a:prstGeom prst="rect">
            <a:avLst/>
          </a:prstGeom>
          <a:ln w="76200" cap="sq">
            <a:solidFill>
              <a:schemeClr val="accent1">
                <a:lumMod val="60000"/>
                <a:lumOff val="40000"/>
              </a:schemeClr>
            </a:solidFill>
            <a:prstDash val="sysDot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12" name="Straight Arrow Connector 11"/>
          <p:cNvCxnSpPr/>
          <p:nvPr/>
        </p:nvCxnSpPr>
        <p:spPr>
          <a:xfrm rot="5400000" flipH="1" flipV="1">
            <a:off x="391319" y="3679032"/>
            <a:ext cx="1787525" cy="1587"/>
          </a:xfrm>
          <a:prstGeom prst="straightConnector1">
            <a:avLst/>
          </a:prstGeom>
          <a:ln w="47625" cmpd="sng">
            <a:solidFill>
              <a:schemeClr val="accent3">
                <a:lumMod val="50000"/>
              </a:schemeClr>
            </a:solidFill>
            <a:prstDash val="sysDot"/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4429125" y="285750"/>
            <a:ext cx="4464050" cy="708025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fa-IR" sz="2000" dirty="0">
                <a:solidFill>
                  <a:schemeClr val="accent3">
                    <a:lumMod val="50000"/>
                  </a:schemeClr>
                </a:solidFill>
                <a:latin typeface="+mn-lt"/>
                <a:cs typeface="2  Homa" pitchFamily="2" charset="-78"/>
              </a:rPr>
              <a:t>مشخصات پهنه </a:t>
            </a:r>
            <a:r>
              <a:rPr lang="en-US" sz="2000" dirty="0">
                <a:solidFill>
                  <a:schemeClr val="accent3">
                    <a:lumMod val="50000"/>
                  </a:schemeClr>
                </a:solidFill>
                <a:latin typeface="+mn-lt"/>
                <a:cs typeface="2  Homa" pitchFamily="2" charset="-78"/>
              </a:rPr>
              <a:t>B</a:t>
            </a:r>
            <a:r>
              <a:rPr lang="fa-IR" sz="2000" dirty="0">
                <a:solidFill>
                  <a:schemeClr val="accent3">
                    <a:lumMod val="50000"/>
                  </a:schemeClr>
                </a:solidFill>
                <a:latin typeface="+mn-lt"/>
                <a:cs typeface="2  Homa" pitchFamily="2" charset="-78"/>
              </a:rPr>
              <a:t> به لحاظ مورفولوژی با در نظر گرفتن چهار عنصر معرفی شده توسط کانزن</a:t>
            </a:r>
            <a:endParaRPr lang="en-US" sz="2000" dirty="0">
              <a:solidFill>
                <a:schemeClr val="accent3">
                  <a:lumMod val="50000"/>
                </a:schemeClr>
              </a:solidFill>
              <a:latin typeface="+mn-lt"/>
              <a:cs typeface="2  Homa" pitchFamily="2" charset="-78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643438" y="1214438"/>
            <a:ext cx="3786187" cy="3570287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dirty="0">
                <a:latin typeface="+mn-lt"/>
                <a:cs typeface="2  Homa" pitchFamily="2" charset="-78"/>
              </a:rPr>
              <a:t>1- کاربری اراضی</a:t>
            </a:r>
          </a:p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a-IR" sz="1600" dirty="0">
              <a:solidFill>
                <a:schemeClr val="accent3">
                  <a:lumMod val="50000"/>
                </a:schemeClr>
              </a:solidFill>
              <a:latin typeface="+mn-lt"/>
              <a:cs typeface="2  Homa" pitchFamily="2" charset="-78"/>
            </a:endParaRPr>
          </a:p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fa-IR" sz="1600" dirty="0">
                <a:solidFill>
                  <a:schemeClr val="accent3">
                    <a:lumMod val="50000"/>
                  </a:schemeClr>
                </a:solidFill>
                <a:latin typeface="+mn-lt"/>
                <a:cs typeface="2  Homa" pitchFamily="2" charset="-78"/>
              </a:rPr>
              <a:t>آموزشی</a:t>
            </a:r>
            <a:endParaRPr lang="fa-IR" sz="1600" dirty="0">
              <a:latin typeface="+mn-lt"/>
              <a:cs typeface="2  Homa" pitchFamily="2" charset="-78"/>
            </a:endParaRPr>
          </a:p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fa-IR" sz="1600" dirty="0">
              <a:latin typeface="+mn-lt"/>
              <a:cs typeface="2  Homa" pitchFamily="2" charset="-78"/>
            </a:endParaRPr>
          </a:p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600" dirty="0">
                <a:latin typeface="+mn-lt"/>
                <a:cs typeface="2  Homa" pitchFamily="2" charset="-78"/>
              </a:rPr>
              <a:t>2- الگوی خیابان : </a:t>
            </a:r>
            <a:r>
              <a:rPr lang="fa-IR" sz="1600" dirty="0">
                <a:solidFill>
                  <a:schemeClr val="accent3">
                    <a:lumMod val="50000"/>
                  </a:schemeClr>
                </a:solidFill>
                <a:latin typeface="+mn-lt"/>
                <a:cs typeface="2  Homa" pitchFamily="2" charset="-78"/>
              </a:rPr>
              <a:t>ارگانیک</a:t>
            </a:r>
          </a:p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a-IR" sz="1600" dirty="0">
              <a:latin typeface="+mn-lt"/>
              <a:cs typeface="2  Homa" pitchFamily="2" charset="-78"/>
            </a:endParaRPr>
          </a:p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600" dirty="0">
                <a:latin typeface="+mn-lt"/>
                <a:cs typeface="2  Homa" pitchFamily="2" charset="-78"/>
              </a:rPr>
              <a:t>3- ساختارهای ابنیه : </a:t>
            </a:r>
            <a:r>
              <a:rPr lang="fa-IR" sz="1600" dirty="0">
                <a:solidFill>
                  <a:schemeClr val="accent3">
                    <a:lumMod val="50000"/>
                  </a:schemeClr>
                </a:solidFill>
                <a:latin typeface="+mn-lt"/>
                <a:cs typeface="2  Homa" pitchFamily="2" charset="-78"/>
              </a:rPr>
              <a:t>ریز دانه</a:t>
            </a:r>
          </a:p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a-IR" sz="1600" dirty="0">
              <a:latin typeface="+mn-lt"/>
              <a:cs typeface="2  Homa" pitchFamily="2" charset="-78"/>
            </a:endParaRPr>
          </a:p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600" dirty="0">
                <a:latin typeface="+mn-lt"/>
                <a:cs typeface="2  Homa" pitchFamily="2" charset="-78"/>
              </a:rPr>
              <a:t>4- الگوی قطعات : </a:t>
            </a:r>
          </a:p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600" dirty="0">
                <a:solidFill>
                  <a:schemeClr val="accent3">
                    <a:lumMod val="50000"/>
                  </a:schemeClr>
                </a:solidFill>
                <a:latin typeface="+mn-lt"/>
                <a:cs typeface="2  Homa" pitchFamily="2" charset="-78"/>
              </a:rPr>
              <a:t>جهت گیری دانه ها : حیاط مرکزی</a:t>
            </a:r>
          </a:p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600" dirty="0">
                <a:solidFill>
                  <a:schemeClr val="accent3">
                    <a:lumMod val="50000"/>
                  </a:schemeClr>
                </a:solidFill>
                <a:latin typeface="+mn-lt"/>
                <a:cs typeface="2  Homa" pitchFamily="2" charset="-78"/>
              </a:rPr>
              <a:t>تراکم : زیاد</a:t>
            </a:r>
          </a:p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600" dirty="0">
                <a:solidFill>
                  <a:schemeClr val="accent3">
                    <a:lumMod val="50000"/>
                  </a:schemeClr>
                </a:solidFill>
                <a:latin typeface="+mn-lt"/>
                <a:cs typeface="2  Homa" pitchFamily="2" charset="-78"/>
              </a:rPr>
              <a:t>سطح اشغال : زیاد</a:t>
            </a:r>
          </a:p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a-IR" sz="1600" dirty="0">
              <a:solidFill>
                <a:schemeClr val="accent3">
                  <a:lumMod val="50000"/>
                </a:schemeClr>
              </a:solidFill>
              <a:latin typeface="+mn-lt"/>
              <a:cs typeface="2  Homa" pitchFamily="2" charset="-78"/>
            </a:endParaRPr>
          </a:p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600" dirty="0">
                <a:latin typeface="+mn-lt"/>
                <a:cs typeface="2  Homa" pitchFamily="2" charset="-78"/>
              </a:rPr>
              <a:t>تعداد بلوک در پهنه : </a:t>
            </a:r>
            <a:r>
              <a:rPr lang="fa-IR" sz="1600" dirty="0">
                <a:solidFill>
                  <a:schemeClr val="accent3">
                    <a:lumMod val="50000"/>
                  </a:schemeClr>
                </a:solidFill>
                <a:latin typeface="+mn-lt"/>
                <a:cs typeface="2  Homa" pitchFamily="2" charset="-78"/>
              </a:rPr>
              <a:t>17</a:t>
            </a:r>
          </a:p>
        </p:txBody>
      </p:sp>
      <p:sp>
        <p:nvSpPr>
          <p:cNvPr id="45" name="Rectangle 44"/>
          <p:cNvSpPr/>
          <p:nvPr/>
        </p:nvSpPr>
        <p:spPr>
          <a:xfrm>
            <a:off x="7143750" y="1785938"/>
            <a:ext cx="357188" cy="214312"/>
          </a:xfrm>
          <a:prstGeom prst="rect">
            <a:avLst/>
          </a:prstGeom>
          <a:solidFill>
            <a:schemeClr val="accent3">
              <a:lumMod val="60000"/>
              <a:lumOff val="40000"/>
              <a:alpha val="72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a-IR"/>
          </a:p>
        </p:txBody>
      </p:sp>
      <p:sp>
        <p:nvSpPr>
          <p:cNvPr id="23" name="Freeform 22"/>
          <p:cNvSpPr/>
          <p:nvPr/>
        </p:nvSpPr>
        <p:spPr>
          <a:xfrm>
            <a:off x="703263" y="4360863"/>
            <a:ext cx="2363787" cy="2330450"/>
          </a:xfrm>
          <a:custGeom>
            <a:avLst/>
            <a:gdLst>
              <a:gd name="connsiteX0" fmla="*/ 0 w 2364058"/>
              <a:gd name="connsiteY0" fmla="*/ 468351 h 2330605"/>
              <a:gd name="connsiteX1" fmla="*/ 735980 w 2364058"/>
              <a:gd name="connsiteY1" fmla="*/ 0 h 2330605"/>
              <a:gd name="connsiteX2" fmla="*/ 903249 w 2364058"/>
              <a:gd name="connsiteY2" fmla="*/ 156117 h 2330605"/>
              <a:gd name="connsiteX3" fmla="*/ 1449658 w 2364058"/>
              <a:gd name="connsiteY3" fmla="*/ 936702 h 2330605"/>
              <a:gd name="connsiteX4" fmla="*/ 2207941 w 2364058"/>
              <a:gd name="connsiteY4" fmla="*/ 367990 h 2330605"/>
              <a:gd name="connsiteX5" fmla="*/ 2274849 w 2364058"/>
              <a:gd name="connsiteY5" fmla="*/ 501805 h 2330605"/>
              <a:gd name="connsiteX6" fmla="*/ 1561171 w 2364058"/>
              <a:gd name="connsiteY6" fmla="*/ 1137424 h 2330605"/>
              <a:gd name="connsiteX7" fmla="*/ 1516566 w 2364058"/>
              <a:gd name="connsiteY7" fmla="*/ 1048214 h 2330605"/>
              <a:gd name="connsiteX8" fmla="*/ 992458 w 2364058"/>
              <a:gd name="connsiteY8" fmla="*/ 1449658 h 2330605"/>
              <a:gd name="connsiteX9" fmla="*/ 1271239 w 2364058"/>
              <a:gd name="connsiteY9" fmla="*/ 1873405 h 2330605"/>
              <a:gd name="connsiteX10" fmla="*/ 1828800 w 2364058"/>
              <a:gd name="connsiteY10" fmla="*/ 1494263 h 2330605"/>
              <a:gd name="connsiteX11" fmla="*/ 1828800 w 2364058"/>
              <a:gd name="connsiteY11" fmla="*/ 1438507 h 2330605"/>
              <a:gd name="connsiteX12" fmla="*/ 2196790 w 2364058"/>
              <a:gd name="connsiteY12" fmla="*/ 1170878 h 2330605"/>
              <a:gd name="connsiteX13" fmla="*/ 2341756 w 2364058"/>
              <a:gd name="connsiteY13" fmla="*/ 1382751 h 2330605"/>
              <a:gd name="connsiteX14" fmla="*/ 1293541 w 2364058"/>
              <a:gd name="connsiteY14" fmla="*/ 2330605 h 2330605"/>
              <a:gd name="connsiteX15" fmla="*/ 22302 w 2364058"/>
              <a:gd name="connsiteY15" fmla="*/ 1148575 h 2330605"/>
              <a:gd name="connsiteX16" fmla="*/ 0 w 2364058"/>
              <a:gd name="connsiteY16" fmla="*/ 468351 h 2330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364058" h="2330605">
                <a:moveTo>
                  <a:pt x="0" y="468351"/>
                </a:moveTo>
                <a:lnTo>
                  <a:pt x="735980" y="0"/>
                </a:lnTo>
                <a:lnTo>
                  <a:pt x="903249" y="156117"/>
                </a:lnTo>
                <a:lnTo>
                  <a:pt x="1449658" y="936702"/>
                </a:lnTo>
                <a:lnTo>
                  <a:pt x="2207941" y="367990"/>
                </a:lnTo>
                <a:cubicBezTo>
                  <a:pt x="2314993" y="510726"/>
                  <a:pt x="2364058" y="501805"/>
                  <a:pt x="2274849" y="501805"/>
                </a:cubicBezTo>
                <a:lnTo>
                  <a:pt x="1561171" y="1137424"/>
                </a:lnTo>
                <a:lnTo>
                  <a:pt x="1516566" y="1048214"/>
                </a:lnTo>
                <a:lnTo>
                  <a:pt x="992458" y="1449658"/>
                </a:lnTo>
                <a:lnTo>
                  <a:pt x="1271239" y="1873405"/>
                </a:lnTo>
                <a:lnTo>
                  <a:pt x="1828800" y="1494263"/>
                </a:lnTo>
                <a:lnTo>
                  <a:pt x="1828800" y="1438507"/>
                </a:lnTo>
                <a:lnTo>
                  <a:pt x="2196790" y="1170878"/>
                </a:lnTo>
                <a:lnTo>
                  <a:pt x="2341756" y="1382751"/>
                </a:lnTo>
                <a:lnTo>
                  <a:pt x="1293541" y="2330605"/>
                </a:lnTo>
                <a:lnTo>
                  <a:pt x="22302" y="1148575"/>
                </a:lnTo>
                <a:lnTo>
                  <a:pt x="0" y="468351"/>
                </a:lnTo>
                <a:close/>
              </a:path>
            </a:pathLst>
          </a:custGeom>
          <a:solidFill>
            <a:schemeClr val="accent1">
              <a:alpha val="62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a-IR"/>
          </a:p>
        </p:txBody>
      </p:sp>
      <p:sp>
        <p:nvSpPr>
          <p:cNvPr id="13321" name="TextBox 24"/>
          <p:cNvSpPr txBox="1">
            <a:spLocks noChangeArrowheads="1"/>
          </p:cNvSpPr>
          <p:nvPr/>
        </p:nvSpPr>
        <p:spPr bwMode="auto">
          <a:xfrm>
            <a:off x="1000125" y="4786313"/>
            <a:ext cx="642938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fa-IR" sz="5400">
                <a:solidFill>
                  <a:schemeClr val="bg1"/>
                </a:solidFill>
              </a:rPr>
              <a:t>B</a:t>
            </a:r>
            <a:endParaRPr lang="fa-IR" altLang="fa-IR" sz="5400">
              <a:solidFill>
                <a:schemeClr val="bg1"/>
              </a:solidFill>
            </a:endParaRPr>
          </a:p>
        </p:txBody>
      </p:sp>
      <p:sp>
        <p:nvSpPr>
          <p:cNvPr id="30" name="Freeform 29"/>
          <p:cNvSpPr/>
          <p:nvPr/>
        </p:nvSpPr>
        <p:spPr>
          <a:xfrm>
            <a:off x="412595" y="156117"/>
            <a:ext cx="3601844" cy="3546088"/>
          </a:xfrm>
          <a:custGeom>
            <a:avLst/>
            <a:gdLst>
              <a:gd name="connsiteX0" fmla="*/ 0 w 3601844"/>
              <a:gd name="connsiteY0" fmla="*/ 657922 h 3546088"/>
              <a:gd name="connsiteX1" fmla="*/ 1081668 w 3601844"/>
              <a:gd name="connsiteY1" fmla="*/ 0 h 3546088"/>
              <a:gd name="connsiteX2" fmla="*/ 1416205 w 3601844"/>
              <a:gd name="connsiteY2" fmla="*/ 223024 h 3546088"/>
              <a:gd name="connsiteX3" fmla="*/ 2219093 w 3601844"/>
              <a:gd name="connsiteY3" fmla="*/ 1427356 h 3546088"/>
              <a:gd name="connsiteX4" fmla="*/ 3323064 w 3601844"/>
              <a:gd name="connsiteY4" fmla="*/ 457200 h 3546088"/>
              <a:gd name="connsiteX5" fmla="*/ 3557239 w 3601844"/>
              <a:gd name="connsiteY5" fmla="*/ 758283 h 3546088"/>
              <a:gd name="connsiteX6" fmla="*/ 2419815 w 3601844"/>
              <a:gd name="connsiteY6" fmla="*/ 1683834 h 3546088"/>
              <a:gd name="connsiteX7" fmla="*/ 2341756 w 3601844"/>
              <a:gd name="connsiteY7" fmla="*/ 1594624 h 3546088"/>
              <a:gd name="connsiteX8" fmla="*/ 1516566 w 3601844"/>
              <a:gd name="connsiteY8" fmla="*/ 2252546 h 3546088"/>
              <a:gd name="connsiteX9" fmla="*/ 1962615 w 3601844"/>
              <a:gd name="connsiteY9" fmla="*/ 2877015 h 3546088"/>
              <a:gd name="connsiteX10" fmla="*/ 2787805 w 3601844"/>
              <a:gd name="connsiteY10" fmla="*/ 2286000 h 3546088"/>
              <a:gd name="connsiteX11" fmla="*/ 2787805 w 3601844"/>
              <a:gd name="connsiteY11" fmla="*/ 2219093 h 3546088"/>
              <a:gd name="connsiteX12" fmla="*/ 3367668 w 3601844"/>
              <a:gd name="connsiteY12" fmla="*/ 1773044 h 3546088"/>
              <a:gd name="connsiteX13" fmla="*/ 3601844 w 3601844"/>
              <a:gd name="connsiteY13" fmla="*/ 2096429 h 3546088"/>
              <a:gd name="connsiteX14" fmla="*/ 1996068 w 3601844"/>
              <a:gd name="connsiteY14" fmla="*/ 3546088 h 3546088"/>
              <a:gd name="connsiteX15" fmla="*/ 22303 w 3601844"/>
              <a:gd name="connsiteY15" fmla="*/ 1717288 h 3546088"/>
              <a:gd name="connsiteX16" fmla="*/ 0 w 3601844"/>
              <a:gd name="connsiteY16" fmla="*/ 657922 h 3546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601844" h="3546088">
                <a:moveTo>
                  <a:pt x="0" y="657922"/>
                </a:moveTo>
                <a:lnTo>
                  <a:pt x="1081668" y="0"/>
                </a:lnTo>
                <a:lnTo>
                  <a:pt x="1416205" y="223024"/>
                </a:lnTo>
                <a:lnTo>
                  <a:pt x="2219093" y="1427356"/>
                </a:lnTo>
                <a:lnTo>
                  <a:pt x="3323064" y="457200"/>
                </a:lnTo>
                <a:lnTo>
                  <a:pt x="3557239" y="758283"/>
                </a:lnTo>
                <a:lnTo>
                  <a:pt x="2419815" y="1683834"/>
                </a:lnTo>
                <a:lnTo>
                  <a:pt x="2341756" y="1594624"/>
                </a:lnTo>
                <a:lnTo>
                  <a:pt x="1516566" y="2252546"/>
                </a:lnTo>
                <a:lnTo>
                  <a:pt x="1962615" y="2877015"/>
                </a:lnTo>
                <a:lnTo>
                  <a:pt x="2787805" y="2286000"/>
                </a:lnTo>
                <a:lnTo>
                  <a:pt x="2787805" y="2219093"/>
                </a:lnTo>
                <a:lnTo>
                  <a:pt x="3367668" y="1773044"/>
                </a:lnTo>
                <a:lnTo>
                  <a:pt x="3601844" y="2096429"/>
                </a:lnTo>
                <a:lnTo>
                  <a:pt x="1996068" y="3546088"/>
                </a:lnTo>
                <a:lnTo>
                  <a:pt x="22303" y="1717288"/>
                </a:lnTo>
                <a:lnTo>
                  <a:pt x="0" y="657922"/>
                </a:lnTo>
                <a:close/>
              </a:path>
            </a:pathLst>
          </a:custGeom>
          <a:solidFill>
            <a:schemeClr val="accent1">
              <a:alpha val="0"/>
            </a:schemeClr>
          </a:solidFill>
          <a:ln w="53975">
            <a:solidFill>
              <a:schemeClr val="accent3">
                <a:lumMod val="50000"/>
              </a:schemeClr>
            </a:solidFill>
            <a:prstDash val="sysDot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a-IR"/>
          </a:p>
        </p:txBody>
      </p:sp>
      <p:sp>
        <p:nvSpPr>
          <p:cNvPr id="32" name="Freeform 31"/>
          <p:cNvSpPr/>
          <p:nvPr/>
        </p:nvSpPr>
        <p:spPr>
          <a:xfrm>
            <a:off x="1762125" y="2943225"/>
            <a:ext cx="379413" cy="368300"/>
          </a:xfrm>
          <a:custGeom>
            <a:avLst/>
            <a:gdLst>
              <a:gd name="connsiteX0" fmla="*/ 0 w 379141"/>
              <a:gd name="connsiteY0" fmla="*/ 100361 h 367990"/>
              <a:gd name="connsiteX1" fmla="*/ 211873 w 379141"/>
              <a:gd name="connsiteY1" fmla="*/ 0 h 367990"/>
              <a:gd name="connsiteX2" fmla="*/ 379141 w 379141"/>
              <a:gd name="connsiteY2" fmla="*/ 323385 h 367990"/>
              <a:gd name="connsiteX3" fmla="*/ 278780 w 379141"/>
              <a:gd name="connsiteY3" fmla="*/ 367990 h 367990"/>
              <a:gd name="connsiteX4" fmla="*/ 0 w 379141"/>
              <a:gd name="connsiteY4" fmla="*/ 100361 h 367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9141" h="367990">
                <a:moveTo>
                  <a:pt x="0" y="100361"/>
                </a:moveTo>
                <a:lnTo>
                  <a:pt x="211873" y="0"/>
                </a:lnTo>
                <a:lnTo>
                  <a:pt x="379141" y="323385"/>
                </a:lnTo>
                <a:lnTo>
                  <a:pt x="278780" y="367990"/>
                </a:lnTo>
                <a:lnTo>
                  <a:pt x="0" y="100361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  <a:alpha val="79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a-IR"/>
          </a:p>
        </p:txBody>
      </p:sp>
      <p:sp>
        <p:nvSpPr>
          <p:cNvPr id="33" name="Freeform 32"/>
          <p:cNvSpPr/>
          <p:nvPr/>
        </p:nvSpPr>
        <p:spPr>
          <a:xfrm>
            <a:off x="479425" y="847725"/>
            <a:ext cx="1260475" cy="2163763"/>
          </a:xfrm>
          <a:custGeom>
            <a:avLst/>
            <a:gdLst>
              <a:gd name="connsiteX0" fmla="*/ 0 w 1260088"/>
              <a:gd name="connsiteY0" fmla="*/ 0 h 2163336"/>
              <a:gd name="connsiteX1" fmla="*/ 323386 w 1260088"/>
              <a:gd name="connsiteY1" fmla="*/ 423746 h 2163336"/>
              <a:gd name="connsiteX2" fmla="*/ 880947 w 1260088"/>
              <a:gd name="connsiteY2" fmla="*/ 1483112 h 2163336"/>
              <a:gd name="connsiteX3" fmla="*/ 1260088 w 1260088"/>
              <a:gd name="connsiteY3" fmla="*/ 2163336 h 2163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60088" h="2163336">
                <a:moveTo>
                  <a:pt x="0" y="0"/>
                </a:moveTo>
                <a:lnTo>
                  <a:pt x="323386" y="423746"/>
                </a:lnTo>
                <a:lnTo>
                  <a:pt x="880947" y="1483112"/>
                </a:lnTo>
                <a:lnTo>
                  <a:pt x="1260088" y="2163336"/>
                </a:lnTo>
              </a:path>
            </a:pathLst>
          </a:custGeom>
          <a:ln w="50800">
            <a:solidFill>
              <a:srgbClr val="FF0000"/>
            </a:solidFill>
            <a:prstDash val="sysDot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a-IR"/>
          </a:p>
        </p:txBody>
      </p:sp>
      <p:sp>
        <p:nvSpPr>
          <p:cNvPr id="34" name="Freeform 33"/>
          <p:cNvSpPr/>
          <p:nvPr/>
        </p:nvSpPr>
        <p:spPr>
          <a:xfrm>
            <a:off x="814388" y="623888"/>
            <a:ext cx="792162" cy="1584325"/>
          </a:xfrm>
          <a:custGeom>
            <a:avLst/>
            <a:gdLst>
              <a:gd name="connsiteX0" fmla="*/ 0 w 791737"/>
              <a:gd name="connsiteY0" fmla="*/ 0 h 1583473"/>
              <a:gd name="connsiteX1" fmla="*/ 579863 w 791737"/>
              <a:gd name="connsiteY1" fmla="*/ 1260088 h 1583473"/>
              <a:gd name="connsiteX2" fmla="*/ 791737 w 791737"/>
              <a:gd name="connsiteY2" fmla="*/ 1583473 h 1583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91737" h="1583473">
                <a:moveTo>
                  <a:pt x="0" y="0"/>
                </a:moveTo>
                <a:lnTo>
                  <a:pt x="579863" y="1260088"/>
                </a:lnTo>
                <a:lnTo>
                  <a:pt x="791737" y="1583473"/>
                </a:lnTo>
              </a:path>
            </a:pathLst>
          </a:custGeom>
          <a:ln w="50800">
            <a:solidFill>
              <a:srgbClr val="FF0000"/>
            </a:solidFill>
            <a:prstDash val="sysDot"/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a-IR"/>
          </a:p>
        </p:txBody>
      </p:sp>
      <p:sp>
        <p:nvSpPr>
          <p:cNvPr id="36" name="Freeform 35"/>
          <p:cNvSpPr/>
          <p:nvPr/>
        </p:nvSpPr>
        <p:spPr>
          <a:xfrm>
            <a:off x="969963" y="747713"/>
            <a:ext cx="647700" cy="846137"/>
          </a:xfrm>
          <a:custGeom>
            <a:avLst/>
            <a:gdLst>
              <a:gd name="connsiteX0" fmla="*/ 0 w 646771"/>
              <a:gd name="connsiteY0" fmla="*/ 167268 h 847492"/>
              <a:gd name="connsiteX1" fmla="*/ 301083 w 646771"/>
              <a:gd name="connsiteY1" fmla="*/ 0 h 847492"/>
              <a:gd name="connsiteX2" fmla="*/ 546410 w 646771"/>
              <a:gd name="connsiteY2" fmla="*/ 312234 h 847492"/>
              <a:gd name="connsiteX3" fmla="*/ 646771 w 646771"/>
              <a:gd name="connsiteY3" fmla="*/ 479502 h 847492"/>
              <a:gd name="connsiteX4" fmla="*/ 613317 w 646771"/>
              <a:gd name="connsiteY4" fmla="*/ 557561 h 847492"/>
              <a:gd name="connsiteX5" fmla="*/ 55756 w 646771"/>
              <a:gd name="connsiteY5" fmla="*/ 847492 h 847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6771" h="847492">
                <a:moveTo>
                  <a:pt x="0" y="167268"/>
                </a:moveTo>
                <a:lnTo>
                  <a:pt x="301083" y="0"/>
                </a:lnTo>
                <a:lnTo>
                  <a:pt x="546410" y="312234"/>
                </a:lnTo>
                <a:lnTo>
                  <a:pt x="646771" y="479502"/>
                </a:lnTo>
                <a:lnTo>
                  <a:pt x="613317" y="557561"/>
                </a:lnTo>
                <a:lnTo>
                  <a:pt x="55756" y="847492"/>
                </a:lnTo>
              </a:path>
            </a:pathLst>
          </a:custGeom>
          <a:ln w="50800">
            <a:solidFill>
              <a:srgbClr val="FF0000"/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a-IR"/>
          </a:p>
        </p:txBody>
      </p:sp>
      <p:sp>
        <p:nvSpPr>
          <p:cNvPr id="37" name="Freeform 36"/>
          <p:cNvSpPr/>
          <p:nvPr/>
        </p:nvSpPr>
        <p:spPr>
          <a:xfrm>
            <a:off x="1136650" y="1416050"/>
            <a:ext cx="736600" cy="1058863"/>
          </a:xfrm>
          <a:custGeom>
            <a:avLst/>
            <a:gdLst>
              <a:gd name="connsiteX0" fmla="*/ 312235 w 735981"/>
              <a:gd name="connsiteY0" fmla="*/ 0 h 1059366"/>
              <a:gd name="connsiteX1" fmla="*/ 735981 w 735981"/>
              <a:gd name="connsiteY1" fmla="*/ 657922 h 1059366"/>
              <a:gd name="connsiteX2" fmla="*/ 0 w 735981"/>
              <a:gd name="connsiteY2" fmla="*/ 1059366 h 1059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35981" h="1059366">
                <a:moveTo>
                  <a:pt x="312235" y="0"/>
                </a:moveTo>
                <a:lnTo>
                  <a:pt x="735981" y="657922"/>
                </a:lnTo>
                <a:lnTo>
                  <a:pt x="0" y="1059366"/>
                </a:lnTo>
              </a:path>
            </a:pathLst>
          </a:custGeom>
          <a:ln w="50800">
            <a:solidFill>
              <a:srgbClr val="FF0000"/>
            </a:solidFill>
            <a:prstDash val="sysDot"/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a-IR"/>
          </a:p>
        </p:txBody>
      </p:sp>
      <p:sp>
        <p:nvSpPr>
          <p:cNvPr id="39" name="Freeform 38"/>
          <p:cNvSpPr/>
          <p:nvPr/>
        </p:nvSpPr>
        <p:spPr>
          <a:xfrm>
            <a:off x="1593850" y="1316038"/>
            <a:ext cx="825500" cy="266700"/>
          </a:xfrm>
          <a:custGeom>
            <a:avLst/>
            <a:gdLst>
              <a:gd name="connsiteX0" fmla="*/ 825191 w 825191"/>
              <a:gd name="connsiteY0" fmla="*/ 33454 h 267629"/>
              <a:gd name="connsiteX1" fmla="*/ 367991 w 825191"/>
              <a:gd name="connsiteY1" fmla="*/ 267629 h 267629"/>
              <a:gd name="connsiteX2" fmla="*/ 301083 w 825191"/>
              <a:gd name="connsiteY2" fmla="*/ 211873 h 267629"/>
              <a:gd name="connsiteX3" fmla="*/ 156117 w 825191"/>
              <a:gd name="connsiteY3" fmla="*/ 234176 h 267629"/>
              <a:gd name="connsiteX4" fmla="*/ 0 w 825191"/>
              <a:gd name="connsiteY4" fmla="*/ 0 h 267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5191" h="267629">
                <a:moveTo>
                  <a:pt x="825191" y="33454"/>
                </a:moveTo>
                <a:lnTo>
                  <a:pt x="367991" y="267629"/>
                </a:lnTo>
                <a:lnTo>
                  <a:pt x="301083" y="211873"/>
                </a:lnTo>
                <a:lnTo>
                  <a:pt x="156117" y="234176"/>
                </a:lnTo>
                <a:lnTo>
                  <a:pt x="0" y="0"/>
                </a:lnTo>
              </a:path>
            </a:pathLst>
          </a:custGeom>
          <a:ln w="44450">
            <a:solidFill>
              <a:srgbClr val="FF0000"/>
            </a:solidFill>
            <a:prstDash val="sysDot"/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a-IR"/>
          </a:p>
        </p:txBody>
      </p:sp>
      <p:sp>
        <p:nvSpPr>
          <p:cNvPr id="41" name="Freeform 40"/>
          <p:cNvSpPr/>
          <p:nvPr/>
        </p:nvSpPr>
        <p:spPr>
          <a:xfrm>
            <a:off x="1951038" y="1560513"/>
            <a:ext cx="379412" cy="525462"/>
          </a:xfrm>
          <a:custGeom>
            <a:avLst/>
            <a:gdLst>
              <a:gd name="connsiteX0" fmla="*/ 0 w 379142"/>
              <a:gd name="connsiteY0" fmla="*/ 0 h 524107"/>
              <a:gd name="connsiteX1" fmla="*/ 122664 w 379142"/>
              <a:gd name="connsiteY1" fmla="*/ 122663 h 524107"/>
              <a:gd name="connsiteX2" fmla="*/ 379142 w 379142"/>
              <a:gd name="connsiteY2" fmla="*/ 524107 h 524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9142" h="524107">
                <a:moveTo>
                  <a:pt x="0" y="0"/>
                </a:moveTo>
                <a:lnTo>
                  <a:pt x="122664" y="122663"/>
                </a:lnTo>
                <a:lnTo>
                  <a:pt x="379142" y="524107"/>
                </a:lnTo>
              </a:path>
            </a:pathLst>
          </a:custGeom>
          <a:ln w="50800">
            <a:solidFill>
              <a:srgbClr val="FF0000"/>
            </a:solidFill>
            <a:prstDash val="sysDot"/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a-IR"/>
          </a:p>
        </p:txBody>
      </p:sp>
      <p:sp>
        <p:nvSpPr>
          <p:cNvPr id="48" name="Freeform 47"/>
          <p:cNvSpPr/>
          <p:nvPr/>
        </p:nvSpPr>
        <p:spPr>
          <a:xfrm>
            <a:off x="1538288" y="825500"/>
            <a:ext cx="301625" cy="222250"/>
          </a:xfrm>
          <a:custGeom>
            <a:avLst/>
            <a:gdLst>
              <a:gd name="connsiteX0" fmla="*/ 0 w 301083"/>
              <a:gd name="connsiteY0" fmla="*/ 223025 h 223025"/>
              <a:gd name="connsiteX1" fmla="*/ 301083 w 301083"/>
              <a:gd name="connsiteY1" fmla="*/ 0 h 22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1083" h="223025">
                <a:moveTo>
                  <a:pt x="0" y="223025"/>
                </a:moveTo>
                <a:lnTo>
                  <a:pt x="301083" y="0"/>
                </a:lnTo>
              </a:path>
            </a:pathLst>
          </a:custGeom>
          <a:ln w="50800">
            <a:solidFill>
              <a:srgbClr val="FF0000"/>
            </a:solidFill>
            <a:prstDash val="sysDot"/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a-IR"/>
          </a:p>
        </p:txBody>
      </p:sp>
      <p:cxnSp>
        <p:nvCxnSpPr>
          <p:cNvPr id="50" name="Straight Arrow Connector 49"/>
          <p:cNvCxnSpPr>
            <a:endCxn id="30" idx="8"/>
          </p:cNvCxnSpPr>
          <p:nvPr/>
        </p:nvCxnSpPr>
        <p:spPr>
          <a:xfrm rot="16200000" flipH="1">
            <a:off x="1689100" y="2168525"/>
            <a:ext cx="265113" cy="214313"/>
          </a:xfrm>
          <a:prstGeom prst="straightConnector1">
            <a:avLst/>
          </a:prstGeom>
          <a:ln w="44450">
            <a:solidFill>
              <a:srgbClr val="FF0000"/>
            </a:solidFill>
            <a:prstDash val="sysDot"/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Freeform 52"/>
          <p:cNvSpPr/>
          <p:nvPr/>
        </p:nvSpPr>
        <p:spPr>
          <a:xfrm>
            <a:off x="947738" y="2006600"/>
            <a:ext cx="188912" cy="412750"/>
          </a:xfrm>
          <a:custGeom>
            <a:avLst/>
            <a:gdLst>
              <a:gd name="connsiteX0" fmla="*/ 0 w 189570"/>
              <a:gd name="connsiteY0" fmla="*/ 0 h 412595"/>
              <a:gd name="connsiteX1" fmla="*/ 189570 w 189570"/>
              <a:gd name="connsiteY1" fmla="*/ 412595 h 412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89570" h="412595">
                <a:moveTo>
                  <a:pt x="0" y="0"/>
                </a:moveTo>
                <a:lnTo>
                  <a:pt x="189570" y="412595"/>
                </a:lnTo>
              </a:path>
            </a:pathLst>
          </a:custGeom>
          <a:ln w="44450">
            <a:solidFill>
              <a:srgbClr val="FF0000"/>
            </a:solidFill>
            <a:prstDash val="sysDot"/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a-IR"/>
          </a:p>
        </p:txBody>
      </p:sp>
      <p:sp>
        <p:nvSpPr>
          <p:cNvPr id="54" name="Freeform 53"/>
          <p:cNvSpPr/>
          <p:nvPr/>
        </p:nvSpPr>
        <p:spPr>
          <a:xfrm>
            <a:off x="612775" y="1349375"/>
            <a:ext cx="223838" cy="100013"/>
          </a:xfrm>
          <a:custGeom>
            <a:avLst/>
            <a:gdLst>
              <a:gd name="connsiteX0" fmla="*/ 223024 w 223024"/>
              <a:gd name="connsiteY0" fmla="*/ 0 h 100361"/>
              <a:gd name="connsiteX1" fmla="*/ 178420 w 223024"/>
              <a:gd name="connsiteY1" fmla="*/ 22302 h 100361"/>
              <a:gd name="connsiteX2" fmla="*/ 133815 w 223024"/>
              <a:gd name="connsiteY2" fmla="*/ 33453 h 100361"/>
              <a:gd name="connsiteX3" fmla="*/ 111512 w 223024"/>
              <a:gd name="connsiteY3" fmla="*/ 55756 h 100361"/>
              <a:gd name="connsiteX4" fmla="*/ 66907 w 223024"/>
              <a:gd name="connsiteY4" fmla="*/ 66907 h 100361"/>
              <a:gd name="connsiteX5" fmla="*/ 0 w 223024"/>
              <a:gd name="connsiteY5" fmla="*/ 100361 h 100361"/>
              <a:gd name="connsiteX6" fmla="*/ 0 w 223024"/>
              <a:gd name="connsiteY6" fmla="*/ 100361 h 100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3024" h="100361">
                <a:moveTo>
                  <a:pt x="223024" y="0"/>
                </a:moveTo>
                <a:cubicBezTo>
                  <a:pt x="208156" y="7434"/>
                  <a:pt x="193985" y="16465"/>
                  <a:pt x="178420" y="22302"/>
                </a:cubicBezTo>
                <a:cubicBezTo>
                  <a:pt x="164070" y="27683"/>
                  <a:pt x="147523" y="26599"/>
                  <a:pt x="133815" y="33453"/>
                </a:cubicBezTo>
                <a:cubicBezTo>
                  <a:pt x="124411" y="38155"/>
                  <a:pt x="120916" y="51054"/>
                  <a:pt x="111512" y="55756"/>
                </a:cubicBezTo>
                <a:cubicBezTo>
                  <a:pt x="97804" y="62610"/>
                  <a:pt x="81775" y="63190"/>
                  <a:pt x="66907" y="66907"/>
                </a:cubicBezTo>
                <a:lnTo>
                  <a:pt x="0" y="100361"/>
                </a:lnTo>
                <a:lnTo>
                  <a:pt x="0" y="100361"/>
                </a:lnTo>
              </a:path>
            </a:pathLst>
          </a:custGeom>
          <a:ln w="44450">
            <a:solidFill>
              <a:srgbClr val="FF0000"/>
            </a:solidFill>
            <a:prstDash val="sysDot"/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a-IR"/>
          </a:p>
        </p:txBody>
      </p:sp>
      <p:sp>
        <p:nvSpPr>
          <p:cNvPr id="55" name="Freeform 54"/>
          <p:cNvSpPr/>
          <p:nvPr/>
        </p:nvSpPr>
        <p:spPr>
          <a:xfrm>
            <a:off x="2006600" y="1260475"/>
            <a:ext cx="123825" cy="222250"/>
          </a:xfrm>
          <a:custGeom>
            <a:avLst/>
            <a:gdLst>
              <a:gd name="connsiteX0" fmla="*/ 0 w 122663"/>
              <a:gd name="connsiteY0" fmla="*/ 0 h 223024"/>
              <a:gd name="connsiteX1" fmla="*/ 122663 w 122663"/>
              <a:gd name="connsiteY1" fmla="*/ 223024 h 223024"/>
              <a:gd name="connsiteX2" fmla="*/ 122663 w 122663"/>
              <a:gd name="connsiteY2" fmla="*/ 223024 h 223024"/>
              <a:gd name="connsiteX3" fmla="*/ 122663 w 122663"/>
              <a:gd name="connsiteY3" fmla="*/ 223024 h 223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663" h="223024">
                <a:moveTo>
                  <a:pt x="0" y="0"/>
                </a:moveTo>
                <a:lnTo>
                  <a:pt x="122663" y="223024"/>
                </a:lnTo>
                <a:lnTo>
                  <a:pt x="122663" y="223024"/>
                </a:lnTo>
                <a:lnTo>
                  <a:pt x="122663" y="223024"/>
                </a:lnTo>
              </a:path>
            </a:pathLst>
          </a:custGeom>
          <a:ln w="44450">
            <a:solidFill>
              <a:srgbClr val="FF0000"/>
            </a:solidFill>
            <a:prstDash val="sysDot"/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a-IR"/>
          </a:p>
        </p:txBody>
      </p:sp>
      <p:sp>
        <p:nvSpPr>
          <p:cNvPr id="56" name="Rectangle 55"/>
          <p:cNvSpPr/>
          <p:nvPr/>
        </p:nvSpPr>
        <p:spPr>
          <a:xfrm>
            <a:off x="6643688" y="4357688"/>
            <a:ext cx="1785937" cy="428625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3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a-IR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descr="C.jpg"/>
          <p:cNvPicPr>
            <a:picLocks noChangeAspect="1"/>
          </p:cNvPicPr>
          <p:nvPr/>
        </p:nvPicPr>
        <p:blipFill>
          <a:blip r:embed="rId2" cstate="print">
            <a:lum bright="25000"/>
          </a:blip>
          <a:stretch>
            <a:fillRect/>
          </a:stretch>
        </p:blipFill>
        <p:spPr>
          <a:xfrm>
            <a:off x="285750" y="214313"/>
            <a:ext cx="4313238" cy="3406775"/>
          </a:xfrm>
          <a:prstGeom prst="rect">
            <a:avLst/>
          </a:prstGeom>
          <a:ln w="76200" cap="sq">
            <a:solidFill>
              <a:schemeClr val="accent1">
                <a:lumMod val="60000"/>
                <a:lumOff val="40000"/>
              </a:schemeClr>
            </a:solidFill>
            <a:prstDash val="sysDot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Picture 1" descr="J9h-Mode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4375" y="3929063"/>
            <a:ext cx="2771775" cy="2755900"/>
          </a:xfrm>
          <a:prstGeom prst="rect">
            <a:avLst/>
          </a:prstGeom>
          <a:ln w="76200" cap="sq">
            <a:solidFill>
              <a:schemeClr val="accent1">
                <a:lumMod val="60000"/>
                <a:lumOff val="40000"/>
              </a:schemeClr>
            </a:solidFill>
            <a:prstDash val="sysDot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8" name="TextBox 17"/>
          <p:cNvSpPr txBox="1"/>
          <p:nvPr/>
        </p:nvSpPr>
        <p:spPr>
          <a:xfrm>
            <a:off x="4500563" y="214313"/>
            <a:ext cx="4464050" cy="708025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fa-IR" sz="2000" dirty="0">
                <a:solidFill>
                  <a:schemeClr val="accent3">
                    <a:lumMod val="50000"/>
                  </a:schemeClr>
                </a:solidFill>
                <a:latin typeface="+mn-lt"/>
                <a:cs typeface="2  Homa" pitchFamily="2" charset="-78"/>
              </a:rPr>
              <a:t>مشخصات پهنه </a:t>
            </a:r>
            <a:r>
              <a:rPr lang="en-US" sz="2000" dirty="0">
                <a:solidFill>
                  <a:schemeClr val="accent3">
                    <a:lumMod val="50000"/>
                  </a:schemeClr>
                </a:solidFill>
                <a:latin typeface="+mn-lt"/>
                <a:cs typeface="2  Homa" pitchFamily="2" charset="-78"/>
              </a:rPr>
              <a:t>C</a:t>
            </a:r>
            <a:r>
              <a:rPr lang="fa-IR" sz="2000" dirty="0">
                <a:solidFill>
                  <a:schemeClr val="accent3">
                    <a:lumMod val="50000"/>
                  </a:schemeClr>
                </a:solidFill>
                <a:latin typeface="+mn-lt"/>
                <a:cs typeface="2  Homa" pitchFamily="2" charset="-78"/>
              </a:rPr>
              <a:t> به لحاظ مورفولوژی با در</a:t>
            </a:r>
          </a:p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dirty="0">
                <a:solidFill>
                  <a:schemeClr val="accent3">
                    <a:lumMod val="50000"/>
                  </a:schemeClr>
                </a:solidFill>
                <a:latin typeface="+mn-lt"/>
                <a:cs typeface="2  Homa" pitchFamily="2" charset="-78"/>
              </a:rPr>
              <a:t> نظر گرفتن چهار عنصر معرفی شده توسط کانزن</a:t>
            </a:r>
            <a:endParaRPr lang="en-US" sz="2000" dirty="0">
              <a:solidFill>
                <a:schemeClr val="accent3">
                  <a:lumMod val="50000"/>
                </a:schemeClr>
              </a:solidFill>
              <a:latin typeface="+mn-lt"/>
              <a:cs typeface="2  Homa" pitchFamily="2" charset="-78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643438" y="1214438"/>
            <a:ext cx="3786187" cy="3846512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dirty="0">
                <a:latin typeface="+mn-lt"/>
                <a:cs typeface="2  Homa" pitchFamily="2" charset="-78"/>
              </a:rPr>
              <a:t>1- کاربری اراضی</a:t>
            </a:r>
          </a:p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a-IR" dirty="0">
              <a:latin typeface="+mn-lt"/>
              <a:cs typeface="2  Homa" pitchFamily="2" charset="-78"/>
            </a:endParaRPr>
          </a:p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fa-IR" sz="1600" dirty="0">
                <a:solidFill>
                  <a:schemeClr val="accent3">
                    <a:lumMod val="50000"/>
                  </a:schemeClr>
                </a:solidFill>
                <a:latin typeface="+mn-lt"/>
                <a:cs typeface="2  Homa" pitchFamily="2" charset="-78"/>
              </a:rPr>
              <a:t>آموزش عالی</a:t>
            </a:r>
          </a:p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fa-IR" sz="1600" dirty="0">
              <a:solidFill>
                <a:schemeClr val="accent3">
                  <a:lumMod val="50000"/>
                </a:schemeClr>
              </a:solidFill>
              <a:latin typeface="+mn-lt"/>
              <a:cs typeface="2  Homa" pitchFamily="2" charset="-78"/>
            </a:endParaRPr>
          </a:p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600" dirty="0">
                <a:latin typeface="+mn-lt"/>
                <a:cs typeface="2  Homa" pitchFamily="2" charset="-78"/>
              </a:rPr>
              <a:t>2- الگوی خیابان : </a:t>
            </a:r>
            <a:r>
              <a:rPr lang="fa-IR" sz="1600" dirty="0">
                <a:solidFill>
                  <a:schemeClr val="accent3">
                    <a:lumMod val="50000"/>
                  </a:schemeClr>
                </a:solidFill>
                <a:latin typeface="+mn-lt"/>
                <a:cs typeface="2  Homa" pitchFamily="2" charset="-78"/>
              </a:rPr>
              <a:t>منظم</a:t>
            </a:r>
          </a:p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a-IR" sz="1600" dirty="0">
              <a:latin typeface="+mn-lt"/>
              <a:cs typeface="2  Homa" pitchFamily="2" charset="-78"/>
            </a:endParaRPr>
          </a:p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600" dirty="0">
                <a:latin typeface="+mn-lt"/>
                <a:cs typeface="2  Homa" pitchFamily="2" charset="-78"/>
              </a:rPr>
              <a:t>3- ساختارهای ابنیه : </a:t>
            </a:r>
            <a:r>
              <a:rPr lang="fa-IR" sz="1600" dirty="0">
                <a:solidFill>
                  <a:schemeClr val="accent3">
                    <a:lumMod val="50000"/>
                  </a:schemeClr>
                </a:solidFill>
                <a:latin typeface="+mn-lt"/>
                <a:cs typeface="2  Homa" pitchFamily="2" charset="-78"/>
              </a:rPr>
              <a:t>ریز دانه</a:t>
            </a:r>
          </a:p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a-IR" sz="1600" dirty="0">
              <a:latin typeface="+mn-lt"/>
              <a:cs typeface="2  Homa" pitchFamily="2" charset="-78"/>
            </a:endParaRPr>
          </a:p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600" dirty="0">
                <a:latin typeface="+mn-lt"/>
                <a:cs typeface="2  Homa" pitchFamily="2" charset="-78"/>
              </a:rPr>
              <a:t>4- الگوی قطعات : </a:t>
            </a:r>
          </a:p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600" dirty="0">
                <a:solidFill>
                  <a:schemeClr val="accent3">
                    <a:lumMod val="50000"/>
                  </a:schemeClr>
                </a:solidFill>
                <a:latin typeface="+mn-lt"/>
                <a:cs typeface="2  Homa" pitchFamily="2" charset="-78"/>
              </a:rPr>
              <a:t>جهت گیری دانه ها : شمال غربی – جنوب شرقی و شمال شرقی – جنوب غربی</a:t>
            </a:r>
          </a:p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600" dirty="0">
                <a:solidFill>
                  <a:schemeClr val="accent3">
                    <a:lumMod val="50000"/>
                  </a:schemeClr>
                </a:solidFill>
                <a:latin typeface="+mn-lt"/>
                <a:cs typeface="2  Homa" pitchFamily="2" charset="-78"/>
              </a:rPr>
              <a:t>تراکم : متوسط</a:t>
            </a:r>
          </a:p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600" dirty="0">
                <a:solidFill>
                  <a:schemeClr val="accent3">
                    <a:lumMod val="50000"/>
                  </a:schemeClr>
                </a:solidFill>
                <a:latin typeface="+mn-lt"/>
                <a:cs typeface="2  Homa" pitchFamily="2" charset="-78"/>
              </a:rPr>
              <a:t>سطح اشغال : متوسط</a:t>
            </a:r>
          </a:p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a-IR" sz="1600" dirty="0">
              <a:solidFill>
                <a:schemeClr val="accent3">
                  <a:lumMod val="50000"/>
                </a:schemeClr>
              </a:solidFill>
              <a:latin typeface="+mn-lt"/>
              <a:cs typeface="2  Homa" pitchFamily="2" charset="-78"/>
            </a:endParaRPr>
          </a:p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600" dirty="0">
                <a:latin typeface="+mn-lt"/>
                <a:cs typeface="2  Homa" pitchFamily="2" charset="-78"/>
              </a:rPr>
              <a:t>تعداد بلوک در پهنه : </a:t>
            </a:r>
            <a:r>
              <a:rPr lang="fa-IR" sz="1600" dirty="0">
                <a:solidFill>
                  <a:schemeClr val="accent3">
                    <a:lumMod val="50000"/>
                  </a:schemeClr>
                </a:solidFill>
                <a:latin typeface="+mn-lt"/>
                <a:cs typeface="2  Homa" pitchFamily="2" charset="-78"/>
              </a:rPr>
              <a:t>8</a:t>
            </a:r>
          </a:p>
        </p:txBody>
      </p:sp>
      <p:sp>
        <p:nvSpPr>
          <p:cNvPr id="25" name="Freeform 24"/>
          <p:cNvSpPr/>
          <p:nvPr/>
        </p:nvSpPr>
        <p:spPr>
          <a:xfrm>
            <a:off x="1662113" y="4829175"/>
            <a:ext cx="1784350" cy="1427163"/>
          </a:xfrm>
          <a:custGeom>
            <a:avLst/>
            <a:gdLst>
              <a:gd name="connsiteX0" fmla="*/ 1360448 w 1784195"/>
              <a:gd name="connsiteY0" fmla="*/ 0 h 1427356"/>
              <a:gd name="connsiteX1" fmla="*/ 602166 w 1784195"/>
              <a:gd name="connsiteY1" fmla="*/ 635620 h 1427356"/>
              <a:gd name="connsiteX2" fmla="*/ 557561 w 1784195"/>
              <a:gd name="connsiteY2" fmla="*/ 591015 h 1427356"/>
              <a:gd name="connsiteX3" fmla="*/ 0 w 1784195"/>
              <a:gd name="connsiteY3" fmla="*/ 1003610 h 1427356"/>
              <a:gd name="connsiteX4" fmla="*/ 301083 w 1784195"/>
              <a:gd name="connsiteY4" fmla="*/ 1427356 h 1427356"/>
              <a:gd name="connsiteX5" fmla="*/ 869795 w 1784195"/>
              <a:gd name="connsiteY5" fmla="*/ 1025912 h 1427356"/>
              <a:gd name="connsiteX6" fmla="*/ 847492 w 1784195"/>
              <a:gd name="connsiteY6" fmla="*/ 970156 h 1427356"/>
              <a:gd name="connsiteX7" fmla="*/ 1248936 w 1784195"/>
              <a:gd name="connsiteY7" fmla="*/ 691376 h 1427356"/>
              <a:gd name="connsiteX8" fmla="*/ 1382751 w 1784195"/>
              <a:gd name="connsiteY8" fmla="*/ 903249 h 1427356"/>
              <a:gd name="connsiteX9" fmla="*/ 1784195 w 1784195"/>
              <a:gd name="connsiteY9" fmla="*/ 557561 h 1427356"/>
              <a:gd name="connsiteX10" fmla="*/ 1360448 w 1784195"/>
              <a:gd name="connsiteY10" fmla="*/ 0 h 1427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784195" h="1427356">
                <a:moveTo>
                  <a:pt x="1360448" y="0"/>
                </a:moveTo>
                <a:lnTo>
                  <a:pt x="602166" y="635620"/>
                </a:lnTo>
                <a:lnTo>
                  <a:pt x="557561" y="591015"/>
                </a:lnTo>
                <a:lnTo>
                  <a:pt x="0" y="1003610"/>
                </a:lnTo>
                <a:lnTo>
                  <a:pt x="301083" y="1427356"/>
                </a:lnTo>
                <a:lnTo>
                  <a:pt x="869795" y="1025912"/>
                </a:lnTo>
                <a:lnTo>
                  <a:pt x="847492" y="970156"/>
                </a:lnTo>
                <a:lnTo>
                  <a:pt x="1248936" y="691376"/>
                </a:lnTo>
                <a:lnTo>
                  <a:pt x="1382751" y="903249"/>
                </a:lnTo>
                <a:lnTo>
                  <a:pt x="1784195" y="557561"/>
                </a:lnTo>
                <a:lnTo>
                  <a:pt x="1360448" y="0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  <a:alpha val="79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a-IR"/>
          </a:p>
        </p:txBody>
      </p:sp>
      <p:sp>
        <p:nvSpPr>
          <p:cNvPr id="45" name="Rectangle 44"/>
          <p:cNvSpPr/>
          <p:nvPr/>
        </p:nvSpPr>
        <p:spPr>
          <a:xfrm>
            <a:off x="6786563" y="1785938"/>
            <a:ext cx="357187" cy="214312"/>
          </a:xfrm>
          <a:prstGeom prst="rect">
            <a:avLst/>
          </a:prstGeom>
          <a:solidFill>
            <a:schemeClr val="accent3">
              <a:lumMod val="60000"/>
              <a:lumOff val="40000"/>
              <a:alpha val="72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a-IR"/>
          </a:p>
        </p:txBody>
      </p:sp>
      <p:sp>
        <p:nvSpPr>
          <p:cNvPr id="22" name="Rectangle 21"/>
          <p:cNvSpPr/>
          <p:nvPr/>
        </p:nvSpPr>
        <p:spPr>
          <a:xfrm>
            <a:off x="6643688" y="4643438"/>
            <a:ext cx="1785937" cy="428625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3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a-IR"/>
          </a:p>
        </p:txBody>
      </p:sp>
      <p:sp>
        <p:nvSpPr>
          <p:cNvPr id="14345" name="TextBox 16"/>
          <p:cNvSpPr txBox="1">
            <a:spLocks noChangeArrowheads="1"/>
          </p:cNvSpPr>
          <p:nvPr/>
        </p:nvSpPr>
        <p:spPr bwMode="auto">
          <a:xfrm>
            <a:off x="2643188" y="4786313"/>
            <a:ext cx="64293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fa-IR" sz="5400">
                <a:solidFill>
                  <a:schemeClr val="bg1"/>
                </a:solidFill>
              </a:rPr>
              <a:t>C</a:t>
            </a:r>
            <a:endParaRPr lang="fa-IR" altLang="fa-IR" sz="5400">
              <a:solidFill>
                <a:schemeClr val="bg1"/>
              </a:solidFill>
            </a:endParaRPr>
          </a:p>
        </p:txBody>
      </p:sp>
      <p:sp>
        <p:nvSpPr>
          <p:cNvPr id="30" name="Freeform 29"/>
          <p:cNvSpPr/>
          <p:nvPr/>
        </p:nvSpPr>
        <p:spPr>
          <a:xfrm>
            <a:off x="501805" y="234176"/>
            <a:ext cx="4092497" cy="3334214"/>
          </a:xfrm>
          <a:custGeom>
            <a:avLst/>
            <a:gdLst>
              <a:gd name="connsiteX0" fmla="*/ 3088888 w 4092497"/>
              <a:gd name="connsiteY0" fmla="*/ 0 h 3334214"/>
              <a:gd name="connsiteX1" fmla="*/ 1360449 w 4092497"/>
              <a:gd name="connsiteY1" fmla="*/ 1471961 h 3334214"/>
              <a:gd name="connsiteX2" fmla="*/ 1282390 w 4092497"/>
              <a:gd name="connsiteY2" fmla="*/ 1349297 h 3334214"/>
              <a:gd name="connsiteX3" fmla="*/ 0 w 4092497"/>
              <a:gd name="connsiteY3" fmla="*/ 2319453 h 3334214"/>
              <a:gd name="connsiteX4" fmla="*/ 657922 w 4092497"/>
              <a:gd name="connsiteY4" fmla="*/ 3334214 h 3334214"/>
              <a:gd name="connsiteX5" fmla="*/ 1951463 w 4092497"/>
              <a:gd name="connsiteY5" fmla="*/ 2408663 h 3334214"/>
              <a:gd name="connsiteX6" fmla="*/ 1906858 w 4092497"/>
              <a:gd name="connsiteY6" fmla="*/ 2297151 h 3334214"/>
              <a:gd name="connsiteX7" fmla="*/ 2821258 w 4092497"/>
              <a:gd name="connsiteY7" fmla="*/ 1616926 h 3334214"/>
              <a:gd name="connsiteX8" fmla="*/ 3178097 w 4092497"/>
              <a:gd name="connsiteY8" fmla="*/ 2118731 h 3334214"/>
              <a:gd name="connsiteX9" fmla="*/ 4092497 w 4092497"/>
              <a:gd name="connsiteY9" fmla="*/ 1315844 h 3334214"/>
              <a:gd name="connsiteX10" fmla="*/ 3088888 w 4092497"/>
              <a:gd name="connsiteY10" fmla="*/ 0 h 3334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092497" h="3334214">
                <a:moveTo>
                  <a:pt x="3088888" y="0"/>
                </a:moveTo>
                <a:lnTo>
                  <a:pt x="1360449" y="1471961"/>
                </a:lnTo>
                <a:lnTo>
                  <a:pt x="1282390" y="1349297"/>
                </a:lnTo>
                <a:lnTo>
                  <a:pt x="0" y="2319453"/>
                </a:lnTo>
                <a:lnTo>
                  <a:pt x="657922" y="3334214"/>
                </a:lnTo>
                <a:lnTo>
                  <a:pt x="1951463" y="2408663"/>
                </a:lnTo>
                <a:lnTo>
                  <a:pt x="1906858" y="2297151"/>
                </a:lnTo>
                <a:lnTo>
                  <a:pt x="2821258" y="1616926"/>
                </a:lnTo>
                <a:lnTo>
                  <a:pt x="3178097" y="2118731"/>
                </a:lnTo>
                <a:lnTo>
                  <a:pt x="4092497" y="1315844"/>
                </a:lnTo>
                <a:lnTo>
                  <a:pt x="3088888" y="0"/>
                </a:lnTo>
                <a:close/>
              </a:path>
            </a:pathLst>
          </a:custGeom>
          <a:solidFill>
            <a:schemeClr val="accent1">
              <a:alpha val="0"/>
            </a:schemeClr>
          </a:solidFill>
          <a:ln w="50800">
            <a:solidFill>
              <a:schemeClr val="accent3">
                <a:lumMod val="50000"/>
              </a:schemeClr>
            </a:solidFill>
            <a:prstDash val="sysDot"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a-IR"/>
          </a:p>
        </p:txBody>
      </p:sp>
      <p:sp>
        <p:nvSpPr>
          <p:cNvPr id="32" name="Freeform 31"/>
          <p:cNvSpPr/>
          <p:nvPr/>
        </p:nvSpPr>
        <p:spPr>
          <a:xfrm>
            <a:off x="590550" y="2386013"/>
            <a:ext cx="603250" cy="681037"/>
          </a:xfrm>
          <a:custGeom>
            <a:avLst/>
            <a:gdLst>
              <a:gd name="connsiteX0" fmla="*/ 0 w 602165"/>
              <a:gd name="connsiteY0" fmla="*/ 189571 h 680224"/>
              <a:gd name="connsiteX1" fmla="*/ 256478 w 602165"/>
              <a:gd name="connsiteY1" fmla="*/ 0 h 680224"/>
              <a:gd name="connsiteX2" fmla="*/ 602165 w 602165"/>
              <a:gd name="connsiteY2" fmla="*/ 490654 h 680224"/>
              <a:gd name="connsiteX3" fmla="*/ 301083 w 602165"/>
              <a:gd name="connsiteY3" fmla="*/ 680224 h 680224"/>
              <a:gd name="connsiteX4" fmla="*/ 0 w 602165"/>
              <a:gd name="connsiteY4" fmla="*/ 189571 h 680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2165" h="680224">
                <a:moveTo>
                  <a:pt x="0" y="189571"/>
                </a:moveTo>
                <a:lnTo>
                  <a:pt x="256478" y="0"/>
                </a:lnTo>
                <a:lnTo>
                  <a:pt x="602165" y="490654"/>
                </a:lnTo>
                <a:lnTo>
                  <a:pt x="301083" y="680224"/>
                </a:lnTo>
                <a:lnTo>
                  <a:pt x="0" y="189571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  <a:alpha val="68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a-IR"/>
          </a:p>
        </p:txBody>
      </p:sp>
      <p:cxnSp>
        <p:nvCxnSpPr>
          <p:cNvPr id="34" name="Straight Arrow Connector 33"/>
          <p:cNvCxnSpPr>
            <a:stCxn id="0" idx="1"/>
            <a:endCxn id="30" idx="6"/>
          </p:cNvCxnSpPr>
          <p:nvPr/>
        </p:nvCxnSpPr>
        <p:spPr>
          <a:xfrm>
            <a:off x="1862138" y="1706563"/>
            <a:ext cx="546100" cy="825500"/>
          </a:xfrm>
          <a:prstGeom prst="straightConnector1">
            <a:avLst/>
          </a:prstGeom>
          <a:ln w="50800">
            <a:solidFill>
              <a:srgbClr val="FF0000"/>
            </a:solidFill>
            <a:prstDash val="sysDot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 rot="16200000" flipH="1">
            <a:off x="1035844" y="2178844"/>
            <a:ext cx="1000125" cy="785813"/>
          </a:xfrm>
          <a:prstGeom prst="straightConnector1">
            <a:avLst/>
          </a:prstGeom>
          <a:ln w="50800">
            <a:solidFill>
              <a:srgbClr val="FF0000"/>
            </a:solidFill>
            <a:prstDash val="sysDot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Freeform 47"/>
          <p:cNvSpPr/>
          <p:nvPr/>
        </p:nvSpPr>
        <p:spPr>
          <a:xfrm>
            <a:off x="1504950" y="2119313"/>
            <a:ext cx="614363" cy="423862"/>
          </a:xfrm>
          <a:custGeom>
            <a:avLst/>
            <a:gdLst>
              <a:gd name="connsiteX0" fmla="*/ 0 w 613317"/>
              <a:gd name="connsiteY0" fmla="*/ 423746 h 423746"/>
              <a:gd name="connsiteX1" fmla="*/ 613317 w 613317"/>
              <a:gd name="connsiteY1" fmla="*/ 0 h 423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13317" h="423746">
                <a:moveTo>
                  <a:pt x="0" y="423746"/>
                </a:moveTo>
                <a:lnTo>
                  <a:pt x="613317" y="0"/>
                </a:lnTo>
              </a:path>
            </a:pathLst>
          </a:custGeom>
          <a:ln w="50800">
            <a:solidFill>
              <a:srgbClr val="FF0000"/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a-IR"/>
          </a:p>
        </p:txBody>
      </p:sp>
      <p:sp>
        <p:nvSpPr>
          <p:cNvPr id="49" name="Freeform 48"/>
          <p:cNvSpPr/>
          <p:nvPr/>
        </p:nvSpPr>
        <p:spPr>
          <a:xfrm>
            <a:off x="2174875" y="714375"/>
            <a:ext cx="1682750" cy="1416050"/>
          </a:xfrm>
          <a:custGeom>
            <a:avLst/>
            <a:gdLst>
              <a:gd name="connsiteX0" fmla="*/ 0 w 1661532"/>
              <a:gd name="connsiteY0" fmla="*/ 1393903 h 1393903"/>
              <a:gd name="connsiteX1" fmla="*/ 1661532 w 1661532"/>
              <a:gd name="connsiteY1" fmla="*/ 0 h 1393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661532" h="1393903">
                <a:moveTo>
                  <a:pt x="0" y="1393903"/>
                </a:moveTo>
                <a:lnTo>
                  <a:pt x="1661532" y="0"/>
                </a:lnTo>
              </a:path>
            </a:pathLst>
          </a:custGeom>
          <a:ln w="50800">
            <a:solidFill>
              <a:srgbClr val="FF0000"/>
            </a:solidFill>
            <a:prstDash val="sysDot"/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a-IR"/>
          </a:p>
        </p:txBody>
      </p:sp>
      <p:sp>
        <p:nvSpPr>
          <p:cNvPr id="50" name="Freeform 49"/>
          <p:cNvSpPr/>
          <p:nvPr/>
        </p:nvSpPr>
        <p:spPr>
          <a:xfrm>
            <a:off x="3255963" y="1000125"/>
            <a:ext cx="815975" cy="717550"/>
          </a:xfrm>
          <a:custGeom>
            <a:avLst/>
            <a:gdLst>
              <a:gd name="connsiteX0" fmla="*/ 0 w 791737"/>
              <a:gd name="connsiteY0" fmla="*/ 657922 h 657922"/>
              <a:gd name="connsiteX1" fmla="*/ 791737 w 791737"/>
              <a:gd name="connsiteY1" fmla="*/ 0 h 657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91737" h="657922">
                <a:moveTo>
                  <a:pt x="0" y="657922"/>
                </a:moveTo>
                <a:lnTo>
                  <a:pt x="791737" y="0"/>
                </a:lnTo>
              </a:path>
            </a:pathLst>
          </a:custGeom>
          <a:ln w="50800">
            <a:solidFill>
              <a:srgbClr val="FF0000"/>
            </a:solidFill>
            <a:prstDash val="sysDot"/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a-IR"/>
          </a:p>
        </p:txBody>
      </p:sp>
      <p:sp>
        <p:nvSpPr>
          <p:cNvPr id="51" name="Freeform 50"/>
          <p:cNvSpPr/>
          <p:nvPr/>
        </p:nvSpPr>
        <p:spPr>
          <a:xfrm>
            <a:off x="3044825" y="1449388"/>
            <a:ext cx="266700" cy="390525"/>
          </a:xfrm>
          <a:custGeom>
            <a:avLst/>
            <a:gdLst>
              <a:gd name="connsiteX0" fmla="*/ 0 w 267629"/>
              <a:gd name="connsiteY0" fmla="*/ 0 h 390292"/>
              <a:gd name="connsiteX1" fmla="*/ 267629 w 267629"/>
              <a:gd name="connsiteY1" fmla="*/ 390292 h 390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67629" h="390292">
                <a:moveTo>
                  <a:pt x="0" y="0"/>
                </a:moveTo>
                <a:lnTo>
                  <a:pt x="267629" y="390292"/>
                </a:lnTo>
              </a:path>
            </a:pathLst>
          </a:custGeom>
          <a:ln w="50800">
            <a:solidFill>
              <a:srgbClr val="FF0000"/>
            </a:solidFill>
            <a:prstDash val="sysDot"/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a-IR"/>
          </a:p>
        </p:txBody>
      </p:sp>
      <p:sp>
        <p:nvSpPr>
          <p:cNvPr id="52" name="Freeform 51"/>
          <p:cNvSpPr/>
          <p:nvPr/>
        </p:nvSpPr>
        <p:spPr>
          <a:xfrm>
            <a:off x="3879850" y="1260475"/>
            <a:ext cx="412750" cy="523875"/>
          </a:xfrm>
          <a:custGeom>
            <a:avLst/>
            <a:gdLst>
              <a:gd name="connsiteX0" fmla="*/ 0 w 412596"/>
              <a:gd name="connsiteY0" fmla="*/ 0 h 524107"/>
              <a:gd name="connsiteX1" fmla="*/ 412596 w 412596"/>
              <a:gd name="connsiteY1" fmla="*/ 524107 h 524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12596" h="524107">
                <a:moveTo>
                  <a:pt x="0" y="0"/>
                </a:moveTo>
                <a:lnTo>
                  <a:pt x="412596" y="524107"/>
                </a:lnTo>
              </a:path>
            </a:pathLst>
          </a:custGeom>
          <a:ln w="50800">
            <a:solidFill>
              <a:srgbClr val="FF0000"/>
            </a:solidFill>
            <a:prstDash val="sysDot"/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a-IR"/>
          </a:p>
        </p:txBody>
      </p:sp>
      <p:cxnSp>
        <p:nvCxnSpPr>
          <p:cNvPr id="12" name="Straight Arrow Connector 11"/>
          <p:cNvCxnSpPr/>
          <p:nvPr/>
        </p:nvCxnSpPr>
        <p:spPr>
          <a:xfrm rot="16200000" flipV="1">
            <a:off x="748507" y="4252119"/>
            <a:ext cx="2716212" cy="69850"/>
          </a:xfrm>
          <a:prstGeom prst="straightConnector1">
            <a:avLst/>
          </a:prstGeom>
          <a:ln w="47625" cmpd="sng">
            <a:solidFill>
              <a:schemeClr val="accent3">
                <a:lumMod val="50000"/>
              </a:schemeClr>
            </a:solidFill>
            <a:prstDash val="sysDot"/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/>
          <p:cNvSpPr/>
          <p:nvPr/>
        </p:nvSpPr>
        <p:spPr>
          <a:xfrm>
            <a:off x="142875" y="428625"/>
            <a:ext cx="8643938" cy="1071563"/>
          </a:xfrm>
          <a:prstGeom prst="rect">
            <a:avLst/>
          </a:prstGeom>
          <a:solidFill>
            <a:schemeClr val="accent3">
              <a:lumMod val="60000"/>
              <a:lumOff val="40000"/>
              <a:alpha val="58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a-IR"/>
          </a:p>
        </p:txBody>
      </p:sp>
      <p:pic>
        <p:nvPicPr>
          <p:cNvPr id="13" name="Picture 12" descr="Picture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43438" y="357188"/>
            <a:ext cx="1582737" cy="1366837"/>
          </a:xfrm>
          <a:prstGeom prst="rect">
            <a:avLst/>
          </a:prstGeom>
          <a:ln w="57150" cap="sq">
            <a:solidFill>
              <a:schemeClr val="accent3">
                <a:lumMod val="60000"/>
                <a:lumOff val="40000"/>
              </a:schemeClr>
            </a:solidFill>
            <a:prstDash val="sysDot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Picture 13" descr="Picture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43188" y="357188"/>
            <a:ext cx="1357312" cy="1352550"/>
          </a:xfrm>
          <a:prstGeom prst="rect">
            <a:avLst/>
          </a:prstGeom>
          <a:ln w="57150" cap="sq">
            <a:solidFill>
              <a:schemeClr val="accent3">
                <a:lumMod val="60000"/>
                <a:lumOff val="40000"/>
              </a:schemeClr>
            </a:solidFill>
            <a:prstDash val="sysDot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Picture 14" descr="Picture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50" y="357188"/>
            <a:ext cx="1643063" cy="1296987"/>
          </a:xfrm>
          <a:prstGeom prst="rect">
            <a:avLst/>
          </a:prstGeom>
          <a:ln w="57150" cap="sq">
            <a:solidFill>
              <a:schemeClr val="accent3">
                <a:lumMod val="60000"/>
                <a:lumOff val="40000"/>
              </a:schemeClr>
            </a:solidFill>
            <a:prstDash val="sysDot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7" name="TextBox 26"/>
          <p:cNvSpPr txBox="1"/>
          <p:nvPr/>
        </p:nvSpPr>
        <p:spPr>
          <a:xfrm>
            <a:off x="6215063" y="928688"/>
            <a:ext cx="642937" cy="646112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dirty="0">
                <a:solidFill>
                  <a:schemeClr val="accent3">
                    <a:lumMod val="50000"/>
                  </a:schemeClr>
                </a:solidFill>
                <a:latin typeface="+mn-lt"/>
                <a:cs typeface="+mn-cs"/>
              </a:rPr>
              <a:t>A</a:t>
            </a:r>
            <a:endParaRPr lang="fa-IR" sz="3600" dirty="0">
              <a:solidFill>
                <a:schemeClr val="accent3">
                  <a:lumMod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929063" y="928688"/>
            <a:ext cx="642937" cy="646112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dirty="0">
                <a:solidFill>
                  <a:schemeClr val="accent3">
                    <a:lumMod val="50000"/>
                  </a:schemeClr>
                </a:solidFill>
                <a:latin typeface="+mn-lt"/>
                <a:cs typeface="+mn-cs"/>
              </a:rPr>
              <a:t>B</a:t>
            </a:r>
            <a:endParaRPr lang="fa-IR" sz="3600" dirty="0">
              <a:solidFill>
                <a:schemeClr val="accent3">
                  <a:lumMod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928813" y="928688"/>
            <a:ext cx="642937" cy="646112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dirty="0">
                <a:solidFill>
                  <a:schemeClr val="accent3">
                    <a:lumMod val="50000"/>
                  </a:schemeClr>
                </a:solidFill>
                <a:latin typeface="+mn-lt"/>
                <a:cs typeface="+mn-cs"/>
              </a:rPr>
              <a:t>C</a:t>
            </a:r>
            <a:endParaRPr lang="fa-IR" sz="3600" dirty="0">
              <a:solidFill>
                <a:schemeClr val="accent3">
                  <a:lumMod val="50000"/>
                </a:schemeClr>
              </a:solidFill>
              <a:latin typeface="+mn-lt"/>
              <a:cs typeface="+mn-cs"/>
            </a:endParaRPr>
          </a:p>
        </p:txBody>
      </p:sp>
      <p:graphicFrame>
        <p:nvGraphicFramePr>
          <p:cNvPr id="31" name="Table 30"/>
          <p:cNvGraphicFramePr>
            <a:graphicFrameLocks noGrp="1"/>
          </p:cNvGraphicFramePr>
          <p:nvPr/>
        </p:nvGraphicFramePr>
        <p:xfrm>
          <a:off x="142874" y="2058988"/>
          <a:ext cx="8572501" cy="5487797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224643"/>
                <a:gridCol w="1224643"/>
                <a:gridCol w="1224643"/>
                <a:gridCol w="1224643"/>
                <a:gridCol w="1224643"/>
                <a:gridCol w="1224643"/>
                <a:gridCol w="1224643"/>
              </a:tblGrid>
              <a:tr h="833713">
                <a:tc>
                  <a:txBody>
                    <a:bodyPr/>
                    <a:lstStyle/>
                    <a:p>
                      <a:pPr algn="ctr" rtl="1"/>
                      <a:r>
                        <a:rPr lang="fa-IR" sz="1600" b="1" dirty="0">
                          <a:solidFill>
                            <a:schemeClr val="accent3">
                              <a:lumMod val="50000"/>
                            </a:schemeClr>
                          </a:solidFill>
                          <a:cs typeface="2  Homa" pitchFamily="2" charset="-78"/>
                        </a:rPr>
                        <a:t>نام</a:t>
                      </a:r>
                      <a:r>
                        <a:rPr lang="fa-IR" sz="1600" b="1" baseline="0" dirty="0">
                          <a:solidFill>
                            <a:schemeClr val="accent3">
                              <a:lumMod val="50000"/>
                            </a:schemeClr>
                          </a:solidFill>
                          <a:cs typeface="2  Homa" pitchFamily="2" charset="-78"/>
                        </a:rPr>
                        <a:t> پهنه</a:t>
                      </a:r>
                      <a:endParaRPr lang="fa-IR" sz="1600" b="1" dirty="0">
                        <a:solidFill>
                          <a:schemeClr val="accent3">
                            <a:lumMod val="50000"/>
                          </a:schemeClr>
                        </a:solidFill>
                        <a:cs typeface="2  Homa" pitchFamily="2" charset="-78"/>
                      </a:endParaRPr>
                    </a:p>
                  </a:txBody>
                  <a:tcPr marL="91439" marR="91439" marT="52794" marB="5279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600" dirty="0">
                        <a:solidFill>
                          <a:schemeClr val="accent3">
                            <a:lumMod val="50000"/>
                          </a:schemeClr>
                        </a:solidFill>
                        <a:cs typeface="2  Homa" pitchFamily="2" charset="-78"/>
                      </a:endParaRPr>
                    </a:p>
                    <a:p>
                      <a:pPr algn="ctr" rtl="1"/>
                      <a:r>
                        <a:rPr lang="fa-IR" sz="1600" dirty="0">
                          <a:solidFill>
                            <a:schemeClr val="accent3">
                              <a:lumMod val="50000"/>
                            </a:schemeClr>
                          </a:solidFill>
                          <a:cs typeface="2  Homa" pitchFamily="2" charset="-78"/>
                        </a:rPr>
                        <a:t>موقعیت</a:t>
                      </a:r>
                    </a:p>
                  </a:txBody>
                  <a:tcPr marL="91439" marR="91439" marT="52794" marB="5279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600" dirty="0">
                        <a:solidFill>
                          <a:schemeClr val="accent3">
                            <a:lumMod val="50000"/>
                          </a:schemeClr>
                        </a:solidFill>
                        <a:cs typeface="2  Homa" pitchFamily="2" charset="-78"/>
                      </a:endParaRPr>
                    </a:p>
                    <a:p>
                      <a:pPr algn="ctr" rtl="1"/>
                      <a:r>
                        <a:rPr lang="fa-IR" sz="1600" dirty="0">
                          <a:solidFill>
                            <a:schemeClr val="accent3">
                              <a:lumMod val="50000"/>
                            </a:schemeClr>
                          </a:solidFill>
                          <a:cs typeface="2  Homa" pitchFamily="2" charset="-78"/>
                        </a:rPr>
                        <a:t>تعدادبلوک</a:t>
                      </a:r>
                    </a:p>
                  </a:txBody>
                  <a:tcPr marL="91439" marR="91439" marT="52794" marB="5279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600" dirty="0">
                        <a:solidFill>
                          <a:schemeClr val="accent3">
                            <a:lumMod val="50000"/>
                          </a:schemeClr>
                        </a:solidFill>
                        <a:cs typeface="2  Homa" pitchFamily="2" charset="-78"/>
                      </a:endParaRPr>
                    </a:p>
                    <a:p>
                      <a:pPr algn="ctr" rtl="1"/>
                      <a:r>
                        <a:rPr lang="fa-IR" sz="1600" dirty="0">
                          <a:solidFill>
                            <a:schemeClr val="accent3">
                              <a:lumMod val="50000"/>
                            </a:schemeClr>
                          </a:solidFill>
                          <a:cs typeface="2  Homa" pitchFamily="2" charset="-78"/>
                        </a:rPr>
                        <a:t>الگوی خیابان</a:t>
                      </a:r>
                    </a:p>
                  </a:txBody>
                  <a:tcPr marL="91439" marR="91439" marT="52794" marB="5279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600" dirty="0">
                        <a:solidFill>
                          <a:schemeClr val="accent3">
                            <a:lumMod val="50000"/>
                          </a:schemeClr>
                        </a:solidFill>
                        <a:cs typeface="2  Homa" pitchFamily="2" charset="-78"/>
                      </a:endParaRPr>
                    </a:p>
                    <a:p>
                      <a:pPr algn="ctr" rtl="1"/>
                      <a:r>
                        <a:rPr lang="fa-IR" sz="1600" dirty="0">
                          <a:solidFill>
                            <a:schemeClr val="accent3">
                              <a:lumMod val="50000"/>
                            </a:schemeClr>
                          </a:solidFill>
                          <a:cs typeface="2  Homa" pitchFamily="2" charset="-78"/>
                        </a:rPr>
                        <a:t>کاربری اراضی</a:t>
                      </a:r>
                    </a:p>
                  </a:txBody>
                  <a:tcPr marL="91439" marR="91439" marT="52794" marB="5279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sz="1600" dirty="0">
                        <a:solidFill>
                          <a:schemeClr val="accent3">
                            <a:lumMod val="50000"/>
                          </a:schemeClr>
                        </a:solidFill>
                        <a:cs typeface="2  Homa" pitchFamily="2" charset="-78"/>
                      </a:endParaRPr>
                    </a:p>
                    <a:p>
                      <a:pPr algn="ctr" rtl="1"/>
                      <a:r>
                        <a:rPr lang="fa-IR" sz="1600" dirty="0">
                          <a:solidFill>
                            <a:schemeClr val="accent3">
                              <a:lumMod val="50000"/>
                            </a:schemeClr>
                          </a:solidFill>
                          <a:cs typeface="2  Homa" pitchFamily="2" charset="-78"/>
                        </a:rPr>
                        <a:t>ساختار ابنیه</a:t>
                      </a:r>
                    </a:p>
                  </a:txBody>
                  <a:tcPr marL="91439" marR="91439" marT="52794" marB="5279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sz="1600" dirty="0">
                        <a:solidFill>
                          <a:schemeClr val="accent3">
                            <a:lumMod val="50000"/>
                          </a:schemeClr>
                        </a:solidFill>
                        <a:cs typeface="2  Homa" pitchFamily="2" charset="-78"/>
                      </a:endParaRPr>
                    </a:p>
                    <a:p>
                      <a:pPr algn="ctr" rtl="1"/>
                      <a:r>
                        <a:rPr lang="fa-IR" sz="1600" dirty="0">
                          <a:solidFill>
                            <a:schemeClr val="accent3">
                              <a:lumMod val="50000"/>
                            </a:schemeClr>
                          </a:solidFill>
                          <a:cs typeface="2  Homa" pitchFamily="2" charset="-78"/>
                        </a:rPr>
                        <a:t>الگوی قطعات</a:t>
                      </a:r>
                    </a:p>
                  </a:txBody>
                  <a:tcPr marL="91439" marR="91439" marT="52794" marB="5279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161466">
                <a:tc>
                  <a:txBody>
                    <a:bodyPr/>
                    <a:lstStyle/>
                    <a:p>
                      <a:pPr algn="ctr" rtl="1"/>
                      <a:endParaRPr lang="en-US" sz="1400" dirty="0"/>
                    </a:p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/>
                    </a:p>
                    <a:p>
                      <a:pPr algn="ctr" rtl="1"/>
                      <a:r>
                        <a:rPr lang="en-US" sz="1400" dirty="0"/>
                        <a:t>A</a:t>
                      </a:r>
                    </a:p>
                    <a:p>
                      <a:pPr algn="ctr" rtl="1"/>
                      <a:endParaRPr lang="fa-IR" sz="1400" dirty="0"/>
                    </a:p>
                    <a:p>
                      <a:pPr algn="ctr" rtl="1"/>
                      <a:endParaRPr lang="fa-IR" sz="1400" dirty="0"/>
                    </a:p>
                  </a:txBody>
                  <a:tcPr marL="91439" marR="91439" marT="52794" marB="5279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sz="1600" dirty="0">
                        <a:cs typeface="2  Homa" pitchFamily="2" charset="-78"/>
                      </a:endParaRPr>
                    </a:p>
                    <a:p>
                      <a:pPr algn="ctr" rtl="1"/>
                      <a:r>
                        <a:rPr lang="fa-IR" sz="1600" dirty="0">
                          <a:cs typeface="2  Homa" pitchFamily="2" charset="-78"/>
                        </a:rPr>
                        <a:t>شمال شرقی</a:t>
                      </a:r>
                      <a:r>
                        <a:rPr lang="fa-IR" sz="1600" baseline="0" dirty="0">
                          <a:cs typeface="2  Homa" pitchFamily="2" charset="-78"/>
                        </a:rPr>
                        <a:t> پهنه - بربلوار عاصی زاده و خیابان مهدی</a:t>
                      </a:r>
                      <a:endParaRPr lang="fa-IR" sz="1600" dirty="0">
                        <a:cs typeface="2  Homa" pitchFamily="2" charset="-78"/>
                      </a:endParaRPr>
                    </a:p>
                  </a:txBody>
                  <a:tcPr marL="91439" marR="91439" marT="52794" marB="5279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sz="1600" dirty="0">
                        <a:cs typeface="2  Homa" pitchFamily="2" charset="-78"/>
                      </a:endParaRPr>
                    </a:p>
                    <a:p>
                      <a:pPr algn="ctr" rtl="1"/>
                      <a:endParaRPr lang="fa-IR" sz="1600" baseline="0" dirty="0">
                        <a:cs typeface="2  Homa" pitchFamily="2" charset="-78"/>
                      </a:endParaRPr>
                    </a:p>
                    <a:p>
                      <a:pPr algn="ctr" rtl="1"/>
                      <a:r>
                        <a:rPr lang="fa-IR" sz="1600" baseline="0" dirty="0">
                          <a:cs typeface="2  Homa" pitchFamily="2" charset="-78"/>
                        </a:rPr>
                        <a:t>4        </a:t>
                      </a:r>
                      <a:r>
                        <a:rPr lang="fa-IR" sz="1600" dirty="0">
                          <a:cs typeface="2  Homa" pitchFamily="2" charset="-78"/>
                        </a:rPr>
                        <a:t>  </a:t>
                      </a:r>
                      <a:r>
                        <a:rPr lang="fa-IR" sz="1600" baseline="0" dirty="0">
                          <a:cs typeface="2  Homa" pitchFamily="2" charset="-78"/>
                        </a:rPr>
                        <a:t> </a:t>
                      </a:r>
                      <a:endParaRPr lang="fa-IR" sz="1600" dirty="0">
                        <a:cs typeface="2  Homa" pitchFamily="2" charset="-78"/>
                      </a:endParaRPr>
                    </a:p>
                  </a:txBody>
                  <a:tcPr marL="91439" marR="91439" marT="52794" marB="5279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sz="1600" dirty="0">
                        <a:cs typeface="2  Homa" pitchFamily="2" charset="-78"/>
                      </a:endParaRPr>
                    </a:p>
                    <a:p>
                      <a:pPr algn="ctr" rtl="1"/>
                      <a:endParaRPr lang="fa-IR" sz="1600" dirty="0">
                        <a:cs typeface="2  Homa" pitchFamily="2" charset="-78"/>
                      </a:endParaRPr>
                    </a:p>
                    <a:p>
                      <a:pPr algn="ctr" rtl="1"/>
                      <a:r>
                        <a:rPr lang="fa-IR" sz="1600" dirty="0">
                          <a:cs typeface="2  Homa" pitchFamily="2" charset="-78"/>
                        </a:rPr>
                        <a:t>منظم</a:t>
                      </a:r>
                    </a:p>
                  </a:txBody>
                  <a:tcPr marL="91439" marR="91439" marT="52794" marB="5279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sz="1600" dirty="0">
                        <a:cs typeface="2  Homa" pitchFamily="2" charset="-78"/>
                      </a:endParaRPr>
                    </a:p>
                    <a:p>
                      <a:pPr algn="ctr" rtl="1"/>
                      <a:endParaRPr lang="fa-IR" sz="1600" dirty="0">
                        <a:cs typeface="2  Homa" pitchFamily="2" charset="-78"/>
                      </a:endParaRPr>
                    </a:p>
                    <a:p>
                      <a:pPr algn="ctr" rtl="1"/>
                      <a:r>
                        <a:rPr lang="fa-IR" sz="1600" dirty="0">
                          <a:cs typeface="2  Homa" pitchFamily="2" charset="-78"/>
                        </a:rPr>
                        <a:t>آموزشی</a:t>
                      </a:r>
                      <a:r>
                        <a:rPr lang="fa-IR" sz="1600" baseline="0" dirty="0">
                          <a:cs typeface="2  Homa" pitchFamily="2" charset="-78"/>
                        </a:rPr>
                        <a:t> - </a:t>
                      </a:r>
                      <a:r>
                        <a:rPr lang="fa-IR" sz="1600" dirty="0">
                          <a:cs typeface="2  Homa" pitchFamily="2" charset="-78"/>
                        </a:rPr>
                        <a:t>مذهبی- صنایع</a:t>
                      </a:r>
                    </a:p>
                  </a:txBody>
                  <a:tcPr marL="91439" marR="91439" marT="52794" marB="5279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sz="1600" dirty="0">
                        <a:cs typeface="2  Homa" pitchFamily="2" charset="-78"/>
                      </a:endParaRPr>
                    </a:p>
                    <a:p>
                      <a:pPr algn="ctr" rtl="1"/>
                      <a:r>
                        <a:rPr lang="fa-IR" sz="1600" dirty="0">
                          <a:cs typeface="2  Homa" pitchFamily="2" charset="-78"/>
                        </a:rPr>
                        <a:t>  </a:t>
                      </a:r>
                    </a:p>
                    <a:p>
                      <a:pPr algn="ctr" rtl="1"/>
                      <a:r>
                        <a:rPr lang="fa-IR" sz="1600" dirty="0">
                          <a:cs typeface="2  Homa" pitchFamily="2" charset="-78"/>
                        </a:rPr>
                        <a:t>درشت دانه</a:t>
                      </a:r>
                    </a:p>
                  </a:txBody>
                  <a:tcPr marL="91439" marR="91439" marT="52794" marB="5279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sz="1600" dirty="0">
                        <a:cs typeface="2  Homa" pitchFamily="2" charset="-78"/>
                      </a:endParaRPr>
                    </a:p>
                    <a:p>
                      <a:pPr algn="ctr" rtl="1"/>
                      <a:r>
                        <a:rPr lang="fa-IR" sz="1600" dirty="0">
                          <a:cs typeface="2  Homa" pitchFamily="2" charset="-78"/>
                        </a:rPr>
                        <a:t>شمال غربی</a:t>
                      </a:r>
                      <a:r>
                        <a:rPr lang="fa-IR" sz="1600" baseline="0" dirty="0">
                          <a:cs typeface="2  Homa" pitchFamily="2" charset="-78"/>
                        </a:rPr>
                        <a:t> جنوب شرقی</a:t>
                      </a:r>
                    </a:p>
                    <a:p>
                      <a:pPr algn="ctr"/>
                      <a:r>
                        <a:rPr lang="fa-IR" sz="1600" dirty="0">
                          <a:solidFill>
                            <a:schemeClr val="tx1"/>
                          </a:solidFill>
                          <a:cs typeface="2  Homa" pitchFamily="2" charset="-78"/>
                        </a:rPr>
                        <a:t>تراکم : کم</a:t>
                      </a:r>
                    </a:p>
                    <a:p>
                      <a:pPr algn="ctr"/>
                      <a:r>
                        <a:rPr lang="fa-IR" sz="1600" dirty="0">
                          <a:solidFill>
                            <a:schemeClr val="tx1"/>
                          </a:solidFill>
                          <a:cs typeface="2  Homa" pitchFamily="2" charset="-78"/>
                        </a:rPr>
                        <a:t>سطح اشغال : کم</a:t>
                      </a:r>
                    </a:p>
                  </a:txBody>
                  <a:tcPr marL="91439" marR="91439" marT="52794" marB="5279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583818">
                <a:tc>
                  <a:txBody>
                    <a:bodyPr/>
                    <a:lstStyle/>
                    <a:p>
                      <a:pPr algn="ctr" rtl="1"/>
                      <a:endParaRPr lang="fa-IR" sz="1400" dirty="0">
                        <a:cs typeface="2  Homa" pitchFamily="2" charset="-78"/>
                      </a:endParaRPr>
                    </a:p>
                    <a:p>
                      <a:pPr algn="ctr" rtl="1"/>
                      <a:endParaRPr lang="fa-IR" sz="1400" dirty="0">
                        <a:cs typeface="2  Homa" pitchFamily="2" charset="-78"/>
                      </a:endParaRPr>
                    </a:p>
                    <a:p>
                      <a:pPr algn="ctr" rtl="1"/>
                      <a:r>
                        <a:rPr lang="en-US" sz="1400" dirty="0">
                          <a:cs typeface="2  Homa" pitchFamily="2" charset="-78"/>
                        </a:rPr>
                        <a:t>B</a:t>
                      </a:r>
                      <a:endParaRPr lang="fa-IR" sz="1400" dirty="0">
                        <a:cs typeface="2  Homa" pitchFamily="2" charset="-78"/>
                      </a:endParaRPr>
                    </a:p>
                  </a:txBody>
                  <a:tcPr marL="91439" marR="91439" marT="52794" marB="5279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600" dirty="0">
                        <a:cs typeface="2  Homa" pitchFamily="2" charset="-78"/>
                      </a:endParaRPr>
                    </a:p>
                    <a:p>
                      <a:pPr algn="ctr" rtl="1"/>
                      <a:r>
                        <a:rPr lang="fa-IR" sz="1600" dirty="0">
                          <a:cs typeface="2  Homa" pitchFamily="2" charset="-78"/>
                        </a:rPr>
                        <a:t>غرب پهنه – بر خیابان سلمان فارسی</a:t>
                      </a:r>
                    </a:p>
                  </a:txBody>
                  <a:tcPr marL="91439" marR="91439" marT="52794" marB="5279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sz="1600" dirty="0">
                        <a:cs typeface="2  Homa" pitchFamily="2" charset="-78"/>
                      </a:endParaRPr>
                    </a:p>
                    <a:p>
                      <a:pPr algn="ctr" rtl="1"/>
                      <a:endParaRPr lang="fa-IR" sz="1600" dirty="0">
                        <a:cs typeface="2  Homa" pitchFamily="2" charset="-78"/>
                      </a:endParaRPr>
                    </a:p>
                    <a:p>
                      <a:pPr algn="ctr" rtl="1"/>
                      <a:r>
                        <a:rPr lang="fa-IR" sz="1600" dirty="0">
                          <a:cs typeface="2  Homa" pitchFamily="2" charset="-78"/>
                        </a:rPr>
                        <a:t>17</a:t>
                      </a:r>
                      <a:endParaRPr lang="en-US" sz="1600" dirty="0">
                        <a:cs typeface="2  Homa" pitchFamily="2" charset="-78"/>
                      </a:endParaRPr>
                    </a:p>
                    <a:p>
                      <a:pPr algn="ctr" rtl="1"/>
                      <a:endParaRPr lang="en-US" sz="1600" dirty="0">
                        <a:cs typeface="2  Homa" pitchFamily="2" charset="-78"/>
                      </a:endParaRPr>
                    </a:p>
                    <a:p>
                      <a:pPr algn="ctr" rtl="1"/>
                      <a:endParaRPr lang="en-US" sz="1600" dirty="0">
                        <a:cs typeface="2  Homa" pitchFamily="2" charset="-78"/>
                      </a:endParaRPr>
                    </a:p>
                    <a:p>
                      <a:pPr algn="ctr" rtl="1"/>
                      <a:endParaRPr lang="fa-IR" sz="1600" dirty="0">
                        <a:cs typeface="2  Homa" pitchFamily="2" charset="-78"/>
                      </a:endParaRPr>
                    </a:p>
                  </a:txBody>
                  <a:tcPr marL="91439" marR="91439" marT="52794" marB="5279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sz="1600" dirty="0">
                        <a:solidFill>
                          <a:schemeClr val="accent3">
                            <a:lumMod val="50000"/>
                          </a:schemeClr>
                        </a:solidFill>
                        <a:cs typeface="2  Homa" pitchFamily="2" charset="-78"/>
                      </a:endParaRPr>
                    </a:p>
                    <a:p>
                      <a:pPr algn="ctr" rtl="1"/>
                      <a:endParaRPr lang="fa-IR" sz="1600" dirty="0">
                        <a:solidFill>
                          <a:schemeClr val="accent3">
                            <a:lumMod val="50000"/>
                          </a:schemeClr>
                        </a:solidFill>
                        <a:cs typeface="2  Homa" pitchFamily="2" charset="-78"/>
                      </a:endParaRPr>
                    </a:p>
                    <a:p>
                      <a:pPr algn="ctr" rtl="1"/>
                      <a:r>
                        <a:rPr lang="fa-IR" sz="1600" dirty="0">
                          <a:solidFill>
                            <a:schemeClr val="accent3">
                              <a:lumMod val="50000"/>
                            </a:schemeClr>
                          </a:solidFill>
                          <a:cs typeface="2  Homa" pitchFamily="2" charset="-78"/>
                        </a:rPr>
                        <a:t>ارگانیک</a:t>
                      </a:r>
                      <a:endParaRPr lang="fa-IR" sz="1600" dirty="0">
                        <a:cs typeface="2  Homa" pitchFamily="2" charset="-78"/>
                      </a:endParaRPr>
                    </a:p>
                  </a:txBody>
                  <a:tcPr marL="91439" marR="91439" marT="52794" marB="5279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600" dirty="0">
                        <a:solidFill>
                          <a:schemeClr val="accent3">
                            <a:lumMod val="50000"/>
                          </a:schemeClr>
                        </a:solidFill>
                        <a:cs typeface="2  Homa" pitchFamily="2" charset="-78"/>
                      </a:endParaRPr>
                    </a:p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600" dirty="0">
                        <a:solidFill>
                          <a:schemeClr val="accent3">
                            <a:lumMod val="50000"/>
                          </a:schemeClr>
                        </a:solidFill>
                        <a:cs typeface="2  Homa" pitchFamily="2" charset="-78"/>
                      </a:endParaRPr>
                    </a:p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600" dirty="0">
                          <a:solidFill>
                            <a:schemeClr val="accent3">
                              <a:lumMod val="50000"/>
                            </a:schemeClr>
                          </a:solidFill>
                          <a:cs typeface="2  Homa" pitchFamily="2" charset="-78"/>
                        </a:rPr>
                        <a:t>آموزشی</a:t>
                      </a:r>
                      <a:endParaRPr lang="fa-IR" sz="1600" dirty="0">
                        <a:cs typeface="2  Homa" pitchFamily="2" charset="-78"/>
                      </a:endParaRPr>
                    </a:p>
                    <a:p>
                      <a:pPr algn="ctr" rtl="1"/>
                      <a:endParaRPr lang="fa-IR" sz="1600" dirty="0">
                        <a:cs typeface="2  Homa" pitchFamily="2" charset="-78"/>
                      </a:endParaRPr>
                    </a:p>
                  </a:txBody>
                  <a:tcPr marL="91439" marR="91439" marT="52794" marB="5279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sz="1600" dirty="0">
                        <a:solidFill>
                          <a:schemeClr val="accent3">
                            <a:lumMod val="50000"/>
                          </a:schemeClr>
                        </a:solidFill>
                        <a:cs typeface="2  Homa" pitchFamily="2" charset="-78"/>
                      </a:endParaRPr>
                    </a:p>
                    <a:p>
                      <a:pPr algn="ctr" rtl="1"/>
                      <a:endParaRPr lang="fa-IR" sz="1600" dirty="0">
                        <a:solidFill>
                          <a:schemeClr val="accent3">
                            <a:lumMod val="50000"/>
                          </a:schemeClr>
                        </a:solidFill>
                        <a:cs typeface="2  Homa" pitchFamily="2" charset="-78"/>
                      </a:endParaRPr>
                    </a:p>
                    <a:p>
                      <a:pPr algn="ctr" rtl="1"/>
                      <a:r>
                        <a:rPr lang="fa-IR" sz="1600" dirty="0">
                          <a:solidFill>
                            <a:schemeClr val="accent3">
                              <a:lumMod val="50000"/>
                            </a:schemeClr>
                          </a:solidFill>
                          <a:cs typeface="2  Homa" pitchFamily="2" charset="-78"/>
                        </a:rPr>
                        <a:t>ریز دانه</a:t>
                      </a:r>
                      <a:endParaRPr lang="fa-IR" sz="1600" dirty="0">
                        <a:cs typeface="2  Homa" pitchFamily="2" charset="-78"/>
                      </a:endParaRPr>
                    </a:p>
                  </a:txBody>
                  <a:tcPr marL="91439" marR="91439" marT="52794" marB="5279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a-IR" sz="1600" dirty="0">
                        <a:solidFill>
                          <a:schemeClr val="accent3">
                            <a:lumMod val="50000"/>
                          </a:schemeClr>
                        </a:solidFill>
                        <a:cs typeface="2  Homa" pitchFamily="2" charset="-78"/>
                      </a:endParaRPr>
                    </a:p>
                    <a:p>
                      <a:pPr algn="ctr"/>
                      <a:r>
                        <a:rPr lang="fa-IR" sz="1600" dirty="0">
                          <a:solidFill>
                            <a:schemeClr val="accent3">
                              <a:lumMod val="50000"/>
                            </a:schemeClr>
                          </a:solidFill>
                          <a:cs typeface="2  Homa" pitchFamily="2" charset="-78"/>
                        </a:rPr>
                        <a:t>جهت گیری دانه ها : حیاط مرکزی</a:t>
                      </a:r>
                    </a:p>
                    <a:p>
                      <a:pPr algn="ctr"/>
                      <a:r>
                        <a:rPr lang="fa-IR" sz="1600" dirty="0">
                          <a:solidFill>
                            <a:schemeClr val="accent3">
                              <a:lumMod val="50000"/>
                            </a:schemeClr>
                          </a:solidFill>
                          <a:cs typeface="2  Homa" pitchFamily="2" charset="-78"/>
                        </a:rPr>
                        <a:t>تراکم : زیاد</a:t>
                      </a:r>
                    </a:p>
                    <a:p>
                      <a:pPr algn="ctr"/>
                      <a:r>
                        <a:rPr lang="fa-IR" sz="1600" dirty="0">
                          <a:solidFill>
                            <a:schemeClr val="accent3">
                              <a:lumMod val="50000"/>
                            </a:schemeClr>
                          </a:solidFill>
                          <a:cs typeface="2  Homa" pitchFamily="2" charset="-78"/>
                        </a:rPr>
                        <a:t>سطح اشغال : زیاد</a:t>
                      </a:r>
                    </a:p>
                    <a:p>
                      <a:pPr algn="ctr" rtl="1"/>
                      <a:endParaRPr lang="fa-IR" sz="1600" dirty="0">
                        <a:cs typeface="2  Homa" pitchFamily="2" charset="-78"/>
                      </a:endParaRPr>
                    </a:p>
                  </a:txBody>
                  <a:tcPr marL="91439" marR="91439" marT="52794" marB="5279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97878">
                <a:tc>
                  <a:txBody>
                    <a:bodyPr/>
                    <a:lstStyle/>
                    <a:p>
                      <a:pPr algn="ctr" rtl="1"/>
                      <a:endParaRPr lang="fa-IR" sz="1400" dirty="0">
                        <a:cs typeface="2  Homa" pitchFamily="2" charset="-78"/>
                      </a:endParaRPr>
                    </a:p>
                    <a:p>
                      <a:pPr algn="ctr" rtl="1"/>
                      <a:endParaRPr lang="fa-IR" sz="1400" dirty="0">
                        <a:cs typeface="2  Homa" pitchFamily="2" charset="-78"/>
                      </a:endParaRPr>
                    </a:p>
                    <a:p>
                      <a:pPr algn="ctr" rtl="1"/>
                      <a:endParaRPr lang="fa-IR" sz="1400" dirty="0">
                        <a:cs typeface="2  Homa" pitchFamily="2" charset="-78"/>
                      </a:endParaRPr>
                    </a:p>
                    <a:p>
                      <a:pPr algn="ctr" rtl="1"/>
                      <a:endParaRPr lang="fa-IR" sz="1400" dirty="0">
                        <a:cs typeface="2  Homa" pitchFamily="2" charset="-78"/>
                      </a:endParaRPr>
                    </a:p>
                    <a:p>
                      <a:pPr algn="ctr" rtl="1"/>
                      <a:r>
                        <a:rPr lang="en-US" sz="1400" dirty="0">
                          <a:cs typeface="2  Homa" pitchFamily="2" charset="-78"/>
                        </a:rPr>
                        <a:t>C</a:t>
                      </a:r>
                      <a:endParaRPr lang="fa-IR" sz="1400" dirty="0">
                        <a:cs typeface="2  Homa" pitchFamily="2" charset="-78"/>
                      </a:endParaRPr>
                    </a:p>
                  </a:txBody>
                  <a:tcPr marL="91439" marR="91439" marT="52794" marB="5279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sz="1600" dirty="0">
                        <a:cs typeface="2  Homa" pitchFamily="2" charset="-78"/>
                      </a:endParaRPr>
                    </a:p>
                    <a:p>
                      <a:pPr algn="ctr" rtl="1"/>
                      <a:endParaRPr lang="fa-IR" sz="1600" dirty="0">
                        <a:cs typeface="2  Homa" pitchFamily="2" charset="-78"/>
                      </a:endParaRPr>
                    </a:p>
                    <a:p>
                      <a:pPr algn="ctr" rtl="1"/>
                      <a:endParaRPr lang="fa-IR" sz="1600" dirty="0">
                        <a:cs typeface="2  Homa" pitchFamily="2" charset="-78"/>
                      </a:endParaRPr>
                    </a:p>
                    <a:p>
                      <a:pPr algn="ctr" rtl="1"/>
                      <a:r>
                        <a:rPr lang="fa-IR" sz="1600" dirty="0">
                          <a:cs typeface="2  Homa" pitchFamily="2" charset="-78"/>
                        </a:rPr>
                        <a:t>جنوب شرقی پهنه – بر خیابان مهدی و مسجد تقوی</a:t>
                      </a:r>
                    </a:p>
                  </a:txBody>
                  <a:tcPr marL="91439" marR="91439" marT="52794" marB="5279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sz="1600" dirty="0">
                        <a:cs typeface="2  Homa" pitchFamily="2" charset="-78"/>
                      </a:endParaRPr>
                    </a:p>
                    <a:p>
                      <a:pPr algn="ctr" rtl="1"/>
                      <a:endParaRPr lang="fa-IR" sz="1600" dirty="0">
                        <a:cs typeface="2  Homa" pitchFamily="2" charset="-78"/>
                      </a:endParaRPr>
                    </a:p>
                    <a:p>
                      <a:pPr algn="ctr" rtl="1"/>
                      <a:endParaRPr lang="fa-IR" sz="1600" dirty="0">
                        <a:cs typeface="2  Homa" pitchFamily="2" charset="-78"/>
                      </a:endParaRPr>
                    </a:p>
                    <a:p>
                      <a:pPr algn="ctr" rtl="1"/>
                      <a:endParaRPr lang="fa-IR" sz="1600" dirty="0">
                        <a:cs typeface="2  Homa" pitchFamily="2" charset="-78"/>
                      </a:endParaRPr>
                    </a:p>
                    <a:p>
                      <a:pPr algn="ctr" rtl="1"/>
                      <a:r>
                        <a:rPr lang="fa-IR" sz="1600" dirty="0">
                          <a:cs typeface="2  Homa" pitchFamily="2" charset="-78"/>
                        </a:rPr>
                        <a:t>8</a:t>
                      </a:r>
                    </a:p>
                  </a:txBody>
                  <a:tcPr marL="91439" marR="91439" marT="52794" marB="5279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sz="1600" dirty="0">
                        <a:solidFill>
                          <a:schemeClr val="accent3">
                            <a:lumMod val="50000"/>
                          </a:schemeClr>
                        </a:solidFill>
                        <a:cs typeface="2  Homa" pitchFamily="2" charset="-78"/>
                      </a:endParaRPr>
                    </a:p>
                    <a:p>
                      <a:pPr algn="ctr" rtl="1"/>
                      <a:endParaRPr lang="fa-IR" sz="1600" dirty="0">
                        <a:solidFill>
                          <a:schemeClr val="accent3">
                            <a:lumMod val="50000"/>
                          </a:schemeClr>
                        </a:solidFill>
                        <a:cs typeface="2  Homa" pitchFamily="2" charset="-78"/>
                      </a:endParaRPr>
                    </a:p>
                    <a:p>
                      <a:pPr algn="ctr" rtl="1"/>
                      <a:endParaRPr lang="fa-IR" sz="1600" dirty="0">
                        <a:solidFill>
                          <a:schemeClr val="accent3">
                            <a:lumMod val="50000"/>
                          </a:schemeClr>
                        </a:solidFill>
                        <a:cs typeface="2  Homa" pitchFamily="2" charset="-78"/>
                      </a:endParaRPr>
                    </a:p>
                    <a:p>
                      <a:pPr algn="ctr" rtl="1"/>
                      <a:endParaRPr lang="fa-IR" sz="1600" dirty="0">
                        <a:solidFill>
                          <a:schemeClr val="accent3">
                            <a:lumMod val="50000"/>
                          </a:schemeClr>
                        </a:solidFill>
                        <a:cs typeface="2  Homa" pitchFamily="2" charset="-78"/>
                      </a:endParaRPr>
                    </a:p>
                    <a:p>
                      <a:pPr algn="ctr" rtl="1"/>
                      <a:r>
                        <a:rPr lang="fa-IR" sz="1600" dirty="0">
                          <a:solidFill>
                            <a:schemeClr val="accent3">
                              <a:lumMod val="50000"/>
                            </a:schemeClr>
                          </a:solidFill>
                          <a:cs typeface="2  Homa" pitchFamily="2" charset="-78"/>
                        </a:rPr>
                        <a:t>منظم</a:t>
                      </a:r>
                      <a:endParaRPr lang="fa-IR" sz="1600" dirty="0">
                        <a:cs typeface="2  Homa" pitchFamily="2" charset="-78"/>
                      </a:endParaRPr>
                    </a:p>
                  </a:txBody>
                  <a:tcPr marL="91439" marR="91439" marT="52794" marB="5279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600" dirty="0">
                        <a:solidFill>
                          <a:schemeClr val="accent3">
                            <a:lumMod val="50000"/>
                          </a:schemeClr>
                        </a:solidFill>
                        <a:cs typeface="2  Homa" pitchFamily="2" charset="-78"/>
                      </a:endParaRPr>
                    </a:p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600" dirty="0">
                        <a:solidFill>
                          <a:schemeClr val="accent3">
                            <a:lumMod val="50000"/>
                          </a:schemeClr>
                        </a:solidFill>
                        <a:cs typeface="2  Homa" pitchFamily="2" charset="-78"/>
                      </a:endParaRPr>
                    </a:p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600" dirty="0">
                        <a:solidFill>
                          <a:schemeClr val="accent3">
                            <a:lumMod val="50000"/>
                          </a:schemeClr>
                        </a:solidFill>
                        <a:cs typeface="2  Homa" pitchFamily="2" charset="-78"/>
                      </a:endParaRPr>
                    </a:p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600" dirty="0">
                        <a:solidFill>
                          <a:schemeClr val="accent3">
                            <a:lumMod val="50000"/>
                          </a:schemeClr>
                        </a:solidFill>
                        <a:cs typeface="2  Homa" pitchFamily="2" charset="-78"/>
                      </a:endParaRPr>
                    </a:p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600" dirty="0">
                          <a:solidFill>
                            <a:schemeClr val="accent3">
                              <a:lumMod val="50000"/>
                            </a:schemeClr>
                          </a:solidFill>
                          <a:cs typeface="2  Homa" pitchFamily="2" charset="-78"/>
                        </a:rPr>
                        <a:t>آموزش عالی</a:t>
                      </a:r>
                    </a:p>
                    <a:p>
                      <a:pPr algn="ctr" rtl="1"/>
                      <a:endParaRPr lang="fa-IR" sz="1600" dirty="0">
                        <a:cs typeface="2  Homa" pitchFamily="2" charset="-78"/>
                      </a:endParaRPr>
                    </a:p>
                  </a:txBody>
                  <a:tcPr marL="91439" marR="91439" marT="52794" marB="5279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sz="1600" dirty="0">
                        <a:solidFill>
                          <a:schemeClr val="accent3">
                            <a:lumMod val="50000"/>
                          </a:schemeClr>
                        </a:solidFill>
                        <a:cs typeface="2  Homa" pitchFamily="2" charset="-78"/>
                      </a:endParaRPr>
                    </a:p>
                    <a:p>
                      <a:pPr algn="ctr" rtl="1"/>
                      <a:endParaRPr lang="fa-IR" sz="1600" dirty="0">
                        <a:solidFill>
                          <a:schemeClr val="accent3">
                            <a:lumMod val="50000"/>
                          </a:schemeClr>
                        </a:solidFill>
                        <a:cs typeface="2  Homa" pitchFamily="2" charset="-78"/>
                      </a:endParaRPr>
                    </a:p>
                    <a:p>
                      <a:pPr algn="ctr" rtl="1"/>
                      <a:endParaRPr lang="fa-IR" sz="1600" dirty="0">
                        <a:solidFill>
                          <a:schemeClr val="accent3">
                            <a:lumMod val="50000"/>
                          </a:schemeClr>
                        </a:solidFill>
                        <a:cs typeface="2  Homa" pitchFamily="2" charset="-78"/>
                      </a:endParaRPr>
                    </a:p>
                    <a:p>
                      <a:pPr algn="ctr" rtl="1"/>
                      <a:endParaRPr lang="fa-IR" sz="1600" dirty="0">
                        <a:solidFill>
                          <a:schemeClr val="accent3">
                            <a:lumMod val="50000"/>
                          </a:schemeClr>
                        </a:solidFill>
                        <a:cs typeface="2  Homa" pitchFamily="2" charset="-78"/>
                      </a:endParaRPr>
                    </a:p>
                    <a:p>
                      <a:pPr algn="ctr" rtl="1"/>
                      <a:r>
                        <a:rPr lang="fa-IR" sz="1600" dirty="0">
                          <a:solidFill>
                            <a:schemeClr val="accent3">
                              <a:lumMod val="50000"/>
                            </a:schemeClr>
                          </a:solidFill>
                          <a:cs typeface="2  Homa" pitchFamily="2" charset="-78"/>
                        </a:rPr>
                        <a:t>ریز دانه</a:t>
                      </a:r>
                      <a:endParaRPr lang="fa-IR" sz="1600" dirty="0">
                        <a:cs typeface="2  Homa" pitchFamily="2" charset="-78"/>
                      </a:endParaRPr>
                    </a:p>
                  </a:txBody>
                  <a:tcPr marL="91439" marR="91439" marT="52794" marB="5279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600" dirty="0">
                          <a:solidFill>
                            <a:schemeClr val="accent3">
                              <a:lumMod val="50000"/>
                            </a:schemeClr>
                          </a:solidFill>
                          <a:cs typeface="2  Homa" pitchFamily="2" charset="-78"/>
                        </a:rPr>
                        <a:t>جهت گیری دانه ها : شمال غربی – جنوب شرقی و شمال شرقی – جنوب غربی</a:t>
                      </a:r>
                    </a:p>
                    <a:p>
                      <a:pPr algn="ctr"/>
                      <a:r>
                        <a:rPr lang="fa-IR" sz="1600" dirty="0">
                          <a:solidFill>
                            <a:schemeClr val="accent3">
                              <a:lumMod val="50000"/>
                            </a:schemeClr>
                          </a:solidFill>
                          <a:cs typeface="2  Homa" pitchFamily="2" charset="-78"/>
                        </a:rPr>
                        <a:t>تراکم : متوسط</a:t>
                      </a:r>
                    </a:p>
                    <a:p>
                      <a:pPr algn="ctr"/>
                      <a:r>
                        <a:rPr lang="fa-IR" sz="1600" dirty="0">
                          <a:solidFill>
                            <a:schemeClr val="accent3">
                              <a:lumMod val="50000"/>
                            </a:schemeClr>
                          </a:solidFill>
                          <a:cs typeface="2  Homa" pitchFamily="2" charset="-78"/>
                        </a:rPr>
                        <a:t>سطح اشغال : متوسط</a:t>
                      </a:r>
                    </a:p>
                    <a:p>
                      <a:pPr algn="ctr" rtl="1"/>
                      <a:endParaRPr lang="fa-IR" sz="1600" dirty="0">
                        <a:cs typeface="2  Homa" pitchFamily="2" charset="-78"/>
                      </a:endParaRPr>
                    </a:p>
                  </a:txBody>
                  <a:tcPr marL="91439" marR="91439" marT="52794" marB="5279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pic>
        <p:nvPicPr>
          <p:cNvPr id="32" name="Picture 31" descr="Picture1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58000" y="214313"/>
            <a:ext cx="1643063" cy="1633537"/>
          </a:xfrm>
          <a:prstGeom prst="rect">
            <a:avLst/>
          </a:prstGeom>
          <a:ln w="57150" cap="sq">
            <a:solidFill>
              <a:schemeClr val="accent3">
                <a:lumMod val="60000"/>
                <a:lumOff val="40000"/>
              </a:schemeClr>
            </a:solidFill>
            <a:prstDash val="sysDot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5" name="TextBox 34"/>
          <p:cNvSpPr txBox="1"/>
          <p:nvPr/>
        </p:nvSpPr>
        <p:spPr>
          <a:xfrm>
            <a:off x="2857500" y="1714500"/>
            <a:ext cx="2857500" cy="400050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fa-IR" sz="2000" dirty="0">
                <a:solidFill>
                  <a:schemeClr val="accent3">
                    <a:lumMod val="50000"/>
                  </a:schemeClr>
                </a:solidFill>
                <a:latin typeface="+mn-lt"/>
                <a:cs typeface="2  Homa" pitchFamily="2" charset="-78"/>
              </a:rPr>
              <a:t>جدول اطلاعاتی پهنه ها</a:t>
            </a:r>
            <a:endParaRPr lang="en-US" sz="2000" dirty="0">
              <a:solidFill>
                <a:schemeClr val="accent3">
                  <a:lumMod val="50000"/>
                </a:schemeClr>
              </a:solidFill>
              <a:latin typeface="+mn-lt"/>
              <a:cs typeface="2  Homa" pitchFamily="2" charset="-78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42875" y="1214438"/>
            <a:ext cx="8643938" cy="1071562"/>
          </a:xfrm>
          <a:prstGeom prst="rect">
            <a:avLst/>
          </a:prstGeom>
          <a:solidFill>
            <a:schemeClr val="accent3">
              <a:lumMod val="60000"/>
              <a:lumOff val="40000"/>
              <a:alpha val="58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a-IR"/>
          </a:p>
        </p:txBody>
      </p:sp>
      <p:pic>
        <p:nvPicPr>
          <p:cNvPr id="40" name="Picture 39" descr="MIN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78250" y="1738313"/>
            <a:ext cx="4937125" cy="4119562"/>
          </a:xfrm>
          <a:prstGeom prst="rect">
            <a:avLst/>
          </a:prstGeom>
          <a:ln w="38100" cap="sq">
            <a:solidFill>
              <a:schemeClr val="accent3">
                <a:lumMod val="60000"/>
                <a:lumOff val="40000"/>
              </a:schemeClr>
            </a:solidFill>
            <a:prstDash val="sysDot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1357313" y="3286125"/>
            <a:ext cx="1000125" cy="461963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400" dirty="0">
                <a:solidFill>
                  <a:schemeClr val="accent3">
                    <a:lumMod val="50000"/>
                  </a:schemeClr>
                </a:solidFill>
                <a:latin typeface="+mn-lt"/>
                <a:cs typeface="2  Homa" pitchFamily="2" charset="-78"/>
              </a:rPr>
              <a:t>پهنه </a:t>
            </a:r>
            <a:r>
              <a:rPr lang="en-US" sz="2400" dirty="0">
                <a:solidFill>
                  <a:schemeClr val="accent3">
                    <a:lumMod val="50000"/>
                  </a:schemeClr>
                </a:solidFill>
                <a:latin typeface="+mn-lt"/>
                <a:cs typeface="2  Homa" pitchFamily="2" charset="-78"/>
              </a:rPr>
              <a:t>A</a:t>
            </a:r>
            <a:r>
              <a:rPr lang="fa-IR" sz="2400" dirty="0">
                <a:solidFill>
                  <a:schemeClr val="accent3">
                    <a:lumMod val="50000"/>
                  </a:schemeClr>
                </a:solidFill>
                <a:latin typeface="+mn-lt"/>
                <a:cs typeface="+mn-cs"/>
              </a:rPr>
              <a:t>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786313" y="285750"/>
            <a:ext cx="4464050" cy="400050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fa-IR" sz="2000" dirty="0">
                <a:solidFill>
                  <a:schemeClr val="accent3">
                    <a:lumMod val="50000"/>
                  </a:schemeClr>
                </a:solidFill>
                <a:latin typeface="+mn-lt"/>
                <a:cs typeface="2  Homa" pitchFamily="2" charset="-78"/>
              </a:rPr>
              <a:t>موقعیت بلوک 1 در پهنه </a:t>
            </a:r>
            <a:r>
              <a:rPr lang="en-US" sz="2000" dirty="0">
                <a:solidFill>
                  <a:schemeClr val="accent3">
                    <a:lumMod val="50000"/>
                  </a:schemeClr>
                </a:solidFill>
                <a:latin typeface="+mn-lt"/>
                <a:cs typeface="2  Homa" pitchFamily="2" charset="-78"/>
              </a:rPr>
              <a:t> A</a:t>
            </a:r>
          </a:p>
        </p:txBody>
      </p:sp>
      <p:pic>
        <p:nvPicPr>
          <p:cNvPr id="11" name="Picture 10" descr="Picture1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50" y="285750"/>
            <a:ext cx="3357563" cy="2906713"/>
          </a:xfrm>
          <a:prstGeom prst="rect">
            <a:avLst/>
          </a:prstGeom>
          <a:ln w="38100" cap="sq">
            <a:solidFill>
              <a:schemeClr val="accent3">
                <a:lumMod val="60000"/>
                <a:lumOff val="40000"/>
              </a:schemeClr>
            </a:solidFill>
            <a:prstDash val="sysDot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6" name="Rectangle 15"/>
          <p:cNvSpPr/>
          <p:nvPr/>
        </p:nvSpPr>
        <p:spPr>
          <a:xfrm>
            <a:off x="3643313" y="928688"/>
            <a:ext cx="5072062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fa-IR" sz="1600" dirty="0">
                <a:solidFill>
                  <a:schemeClr val="accent3">
                    <a:lumMod val="50000"/>
                  </a:schemeClr>
                </a:solidFill>
                <a:latin typeface="+mn-lt"/>
                <a:cs typeface="2  Homa" pitchFamily="2" charset="-78"/>
              </a:rPr>
              <a:t>بلوک 1 از پهنه </a:t>
            </a:r>
            <a:r>
              <a:rPr lang="en-US" sz="1600" dirty="0">
                <a:solidFill>
                  <a:schemeClr val="accent3">
                    <a:lumMod val="50000"/>
                  </a:schemeClr>
                </a:solidFill>
                <a:latin typeface="+mn-lt"/>
                <a:cs typeface="2  Homa" pitchFamily="2" charset="-78"/>
              </a:rPr>
              <a:t>A </a:t>
            </a:r>
            <a:r>
              <a:rPr lang="fa-IR" sz="1600" dirty="0">
                <a:solidFill>
                  <a:schemeClr val="accent3">
                    <a:lumMod val="50000"/>
                  </a:schemeClr>
                </a:solidFill>
                <a:latin typeface="+mn-lt"/>
                <a:cs typeface="2  Homa" pitchFamily="2" charset="-78"/>
              </a:rPr>
              <a:t>در مجاورت کوچه های لطفعلیان و 17 شهریور   واقع شده است 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-142875" y="4000500"/>
            <a:ext cx="3929063" cy="2246313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fa-IR" sz="2000" dirty="0">
                <a:solidFill>
                  <a:schemeClr val="accent3">
                    <a:lumMod val="50000"/>
                  </a:schemeClr>
                </a:solidFill>
                <a:latin typeface="+mn-lt"/>
                <a:cs typeface="2  Homa" pitchFamily="2" charset="-78"/>
              </a:rPr>
              <a:t>توضیحات بلوک :</a:t>
            </a:r>
            <a:endParaRPr lang="fa-IR" sz="2000" b="1" dirty="0">
              <a:solidFill>
                <a:schemeClr val="accent3">
                  <a:lumMod val="50000"/>
                </a:schemeClr>
              </a:solidFill>
              <a:latin typeface="+mn-lt"/>
              <a:cs typeface="2  Homa" pitchFamily="2" charset="-78"/>
            </a:endParaRPr>
          </a:p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fa-IR" b="1" dirty="0">
                <a:solidFill>
                  <a:schemeClr val="accent3">
                    <a:lumMod val="50000"/>
                  </a:schemeClr>
                </a:solidFill>
                <a:latin typeface="+mn-lt"/>
                <a:cs typeface="2  Homa" pitchFamily="2" charset="-78"/>
              </a:rPr>
              <a:t>جهت گیری </a:t>
            </a:r>
            <a:r>
              <a:rPr lang="fa-IR" sz="1600" dirty="0">
                <a:solidFill>
                  <a:schemeClr val="accent3">
                    <a:lumMod val="50000"/>
                  </a:schemeClr>
                </a:solidFill>
                <a:latin typeface="+mn-lt"/>
                <a:cs typeface="2  Homa" pitchFamily="2" charset="-78"/>
              </a:rPr>
              <a:t>: شمال شرقی – جنوب غربی و 45  درجه از محور شمال به سمت شرق( جهت عقربه های ساعت )</a:t>
            </a:r>
          </a:p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fa-IR" b="1" dirty="0">
                <a:solidFill>
                  <a:schemeClr val="accent3">
                    <a:lumMod val="50000"/>
                  </a:schemeClr>
                </a:solidFill>
                <a:latin typeface="+mn-lt"/>
                <a:cs typeface="2  Homa" pitchFamily="2" charset="-78"/>
              </a:rPr>
              <a:t>نفوذ پذیری </a:t>
            </a:r>
            <a:r>
              <a:rPr lang="fa-IR" sz="1600" dirty="0">
                <a:solidFill>
                  <a:schemeClr val="accent3">
                    <a:lumMod val="50000"/>
                  </a:schemeClr>
                </a:solidFill>
                <a:latin typeface="+mn-lt"/>
                <a:cs typeface="2  Homa" pitchFamily="2" charset="-78"/>
              </a:rPr>
              <a:t>: به داخل بلوک میسر نیست .</a:t>
            </a:r>
          </a:p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fa-IR" b="1" dirty="0">
                <a:solidFill>
                  <a:schemeClr val="accent3">
                    <a:lumMod val="50000"/>
                  </a:schemeClr>
                </a:solidFill>
                <a:latin typeface="+mn-lt"/>
                <a:cs typeface="2  Homa" pitchFamily="2" charset="-78"/>
              </a:rPr>
              <a:t>بافت</a:t>
            </a:r>
            <a:r>
              <a:rPr lang="fa-IR" sz="1600" dirty="0">
                <a:solidFill>
                  <a:schemeClr val="accent3">
                    <a:lumMod val="50000"/>
                  </a:schemeClr>
                </a:solidFill>
                <a:latin typeface="+mn-lt"/>
                <a:cs typeface="2  Homa" pitchFamily="2" charset="-78"/>
              </a:rPr>
              <a:t> : نسبت به محدوده های اطراف دانه بندی متوسطی دارد .</a:t>
            </a:r>
          </a:p>
          <a:p>
            <a:pPr algn="r" rtl="1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fa-IR" b="1" dirty="0">
                <a:solidFill>
                  <a:schemeClr val="accent3">
                    <a:lumMod val="50000"/>
                  </a:schemeClr>
                </a:solidFill>
                <a:latin typeface="+mn-lt"/>
                <a:cs typeface="2  Homa" pitchFamily="2" charset="-78"/>
              </a:rPr>
              <a:t>ابعاد</a:t>
            </a:r>
            <a:r>
              <a:rPr lang="fa-IR" sz="1600" dirty="0">
                <a:solidFill>
                  <a:schemeClr val="accent3">
                    <a:lumMod val="50000"/>
                  </a:schemeClr>
                </a:solidFill>
                <a:latin typeface="+mn-lt"/>
                <a:cs typeface="2  Homa" pitchFamily="2" charset="-78"/>
              </a:rPr>
              <a:t> : تقریبا 21 در 171 در 175 در 48 می باشد .</a:t>
            </a:r>
            <a:endParaRPr lang="en-US" sz="1600" dirty="0">
              <a:solidFill>
                <a:schemeClr val="accent3">
                  <a:lumMod val="50000"/>
                </a:schemeClr>
              </a:solidFill>
              <a:latin typeface="+mn-lt"/>
              <a:cs typeface="2  Homa" pitchFamily="2" charset="-78"/>
            </a:endParaRPr>
          </a:p>
        </p:txBody>
      </p:sp>
      <p:cxnSp>
        <p:nvCxnSpPr>
          <p:cNvPr id="20" name="Straight Arrow Connector 19"/>
          <p:cNvCxnSpPr/>
          <p:nvPr/>
        </p:nvCxnSpPr>
        <p:spPr>
          <a:xfrm flipV="1">
            <a:off x="4786313" y="2714625"/>
            <a:ext cx="3929062" cy="3143250"/>
          </a:xfrm>
          <a:prstGeom prst="straightConnector1">
            <a:avLst/>
          </a:prstGeom>
          <a:ln w="38100">
            <a:solidFill>
              <a:schemeClr val="accent3">
                <a:lumMod val="50000"/>
              </a:schemeClr>
            </a:solidFill>
            <a:prstDash val="sysDot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rot="16200000" flipH="1">
            <a:off x="3714750" y="5000625"/>
            <a:ext cx="928688" cy="642938"/>
          </a:xfrm>
          <a:prstGeom prst="straightConnector1">
            <a:avLst/>
          </a:prstGeom>
          <a:ln w="38100">
            <a:solidFill>
              <a:schemeClr val="accent3">
                <a:lumMod val="50000"/>
              </a:schemeClr>
            </a:solidFill>
            <a:prstDash val="sysDot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rot="16200000" flipH="1">
            <a:off x="8072438" y="1785938"/>
            <a:ext cx="642937" cy="642937"/>
          </a:xfrm>
          <a:prstGeom prst="straightConnector1">
            <a:avLst/>
          </a:prstGeom>
          <a:ln w="38100">
            <a:solidFill>
              <a:schemeClr val="accent3">
                <a:lumMod val="50000"/>
              </a:schemeClr>
            </a:solidFill>
            <a:prstDash val="sysDot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96" name="TextBox 30"/>
          <p:cNvSpPr txBox="1">
            <a:spLocks noChangeArrowheads="1"/>
          </p:cNvSpPr>
          <p:nvPr/>
        </p:nvSpPr>
        <p:spPr bwMode="auto">
          <a:xfrm rot="-2240727">
            <a:off x="6367463" y="4337050"/>
            <a:ext cx="10001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r>
              <a:rPr lang="fa-IR" altLang="fa-IR">
                <a:ea typeface="2  Homa"/>
                <a:cs typeface="2  Homa"/>
              </a:rPr>
              <a:t>175/89</a:t>
            </a:r>
          </a:p>
        </p:txBody>
      </p:sp>
      <p:sp>
        <p:nvSpPr>
          <p:cNvPr id="16397" name="TextBox 31"/>
          <p:cNvSpPr txBox="1">
            <a:spLocks noChangeArrowheads="1"/>
          </p:cNvSpPr>
          <p:nvPr/>
        </p:nvSpPr>
        <p:spPr bwMode="auto">
          <a:xfrm rot="-2240727">
            <a:off x="4938713" y="2836863"/>
            <a:ext cx="10001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r>
              <a:rPr lang="fa-IR" altLang="fa-IR">
                <a:ea typeface="2  Homa"/>
                <a:cs typeface="2  Homa"/>
              </a:rPr>
              <a:t>171/69</a:t>
            </a:r>
          </a:p>
        </p:txBody>
      </p:sp>
      <p:cxnSp>
        <p:nvCxnSpPr>
          <p:cNvPr id="33" name="Straight Arrow Connector 32"/>
          <p:cNvCxnSpPr/>
          <p:nvPr/>
        </p:nvCxnSpPr>
        <p:spPr>
          <a:xfrm flipV="1">
            <a:off x="3857625" y="1785938"/>
            <a:ext cx="3714750" cy="2714625"/>
          </a:xfrm>
          <a:prstGeom prst="straightConnector1">
            <a:avLst/>
          </a:prstGeom>
          <a:ln w="38100">
            <a:solidFill>
              <a:schemeClr val="accent3">
                <a:lumMod val="50000"/>
              </a:schemeClr>
            </a:solidFill>
            <a:prstDash val="sysDot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99" name="TextBox 37"/>
          <p:cNvSpPr txBox="1">
            <a:spLocks noChangeArrowheads="1"/>
          </p:cNvSpPr>
          <p:nvPr/>
        </p:nvSpPr>
        <p:spPr bwMode="auto">
          <a:xfrm rot="3211539">
            <a:off x="3517106" y="5255419"/>
            <a:ext cx="10001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r>
              <a:rPr lang="fa-IR" altLang="fa-IR">
                <a:ea typeface="2  Homa"/>
                <a:cs typeface="2  Homa"/>
              </a:rPr>
              <a:t>48/95</a:t>
            </a:r>
          </a:p>
        </p:txBody>
      </p:sp>
      <p:sp>
        <p:nvSpPr>
          <p:cNvPr id="16400" name="TextBox 38"/>
          <p:cNvSpPr txBox="1">
            <a:spLocks noChangeArrowheads="1"/>
          </p:cNvSpPr>
          <p:nvPr/>
        </p:nvSpPr>
        <p:spPr bwMode="auto">
          <a:xfrm rot="2803831">
            <a:off x="7518401" y="1949450"/>
            <a:ext cx="11985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r>
              <a:rPr lang="fa-IR" altLang="fa-IR">
                <a:ea typeface="2  Homa"/>
                <a:cs typeface="2  Homa"/>
              </a:rPr>
              <a:t>37/51</a:t>
            </a:r>
          </a:p>
        </p:txBody>
      </p:sp>
      <p:sp>
        <p:nvSpPr>
          <p:cNvPr id="43" name="Freeform 42"/>
          <p:cNvSpPr/>
          <p:nvPr/>
        </p:nvSpPr>
        <p:spPr>
          <a:xfrm>
            <a:off x="1371600" y="1438275"/>
            <a:ext cx="1404938" cy="1182688"/>
          </a:xfrm>
          <a:custGeom>
            <a:avLst/>
            <a:gdLst>
              <a:gd name="connsiteX0" fmla="*/ 0 w 1405054"/>
              <a:gd name="connsiteY0" fmla="*/ 814039 h 1182030"/>
              <a:gd name="connsiteX1" fmla="*/ 1148576 w 1405054"/>
              <a:gd name="connsiteY1" fmla="*/ 0 h 1182030"/>
              <a:gd name="connsiteX2" fmla="*/ 1405054 w 1405054"/>
              <a:gd name="connsiteY2" fmla="*/ 256478 h 1182030"/>
              <a:gd name="connsiteX3" fmla="*/ 256478 w 1405054"/>
              <a:gd name="connsiteY3" fmla="*/ 1182030 h 1182030"/>
              <a:gd name="connsiteX4" fmla="*/ 0 w 1405054"/>
              <a:gd name="connsiteY4" fmla="*/ 814039 h 1182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5054" h="1182030">
                <a:moveTo>
                  <a:pt x="0" y="814039"/>
                </a:moveTo>
                <a:lnTo>
                  <a:pt x="1148576" y="0"/>
                </a:lnTo>
                <a:cubicBezTo>
                  <a:pt x="1387764" y="261968"/>
                  <a:pt x="1266984" y="256478"/>
                  <a:pt x="1405054" y="256478"/>
                </a:cubicBezTo>
                <a:lnTo>
                  <a:pt x="256478" y="1182030"/>
                </a:lnTo>
                <a:lnTo>
                  <a:pt x="0" y="814039"/>
                </a:lnTo>
                <a:close/>
              </a:path>
            </a:pathLst>
          </a:custGeom>
          <a:solidFill>
            <a:srgbClr val="FF0000">
              <a:alpha val="80000"/>
            </a:srgb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a-IR"/>
          </a:p>
        </p:txBody>
      </p:sp>
      <p:cxnSp>
        <p:nvCxnSpPr>
          <p:cNvPr id="14" name="Elbow Connector 13"/>
          <p:cNvCxnSpPr/>
          <p:nvPr/>
        </p:nvCxnSpPr>
        <p:spPr>
          <a:xfrm>
            <a:off x="1928813" y="2214563"/>
            <a:ext cx="2143125" cy="642937"/>
          </a:xfrm>
          <a:prstGeom prst="bentConnector3">
            <a:avLst>
              <a:gd name="adj1" fmla="val 50000"/>
            </a:avLst>
          </a:prstGeom>
          <a:ln w="38100">
            <a:solidFill>
              <a:srgbClr val="FF0000"/>
            </a:solidFill>
            <a:prstDash val="sysDot"/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riel">
    <a:dk1>
      <a:sysClr val="windowText" lastClr="000000"/>
    </a:dk1>
    <a:lt1>
      <a:sysClr val="window" lastClr="FFFFFF"/>
    </a:lt1>
    <a:dk2>
      <a:srgbClr val="575F6D"/>
    </a:dk2>
    <a:lt2>
      <a:srgbClr val="FFF39D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902</TotalTime>
  <Words>1092</Words>
  <Application>Microsoft Office PowerPoint</Application>
  <PresentationFormat>On-screen Show (4:3)</PresentationFormat>
  <Paragraphs>379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5" baseType="lpstr">
      <vt:lpstr>Century Schoolbook</vt:lpstr>
      <vt:lpstr>Times New Roman</vt:lpstr>
      <vt:lpstr>Arial</vt:lpstr>
      <vt:lpstr>Wingdings</vt:lpstr>
      <vt:lpstr>Wingdings 2</vt:lpstr>
      <vt:lpstr>Calibri</vt:lpstr>
      <vt:lpstr>2  Homa</vt:lpstr>
      <vt:lpstr>Oriel</vt:lpstr>
      <vt:lpstr>نمونه موردی :  بررسی 1 سوپر بلوک در شهر یزد  ( محدوده بلوار عاصی زاده – خیابان های مهدی ، سلمان فارسی و مسجد تقوی )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M.S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Mahmood</dc:creator>
  <cp:lastModifiedBy>Mohammad</cp:lastModifiedBy>
  <cp:revision>98</cp:revision>
  <dcterms:created xsi:type="dcterms:W3CDTF">2010-11-27T16:09:14Z</dcterms:created>
  <dcterms:modified xsi:type="dcterms:W3CDTF">2020-12-02T23:07:40Z</dcterms:modified>
</cp:coreProperties>
</file>